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257" r:id="rId6"/>
    <p:sldId id="276" r:id="rId7"/>
    <p:sldId id="258" r:id="rId8"/>
    <p:sldId id="260" r:id="rId9"/>
    <p:sldId id="261" r:id="rId10"/>
    <p:sldId id="262" r:id="rId11"/>
    <p:sldId id="271" r:id="rId12"/>
    <p:sldId id="263" r:id="rId13"/>
    <p:sldId id="264" r:id="rId14"/>
    <p:sldId id="265" r:id="rId15"/>
    <p:sldId id="266" r:id="rId16"/>
    <p:sldId id="267" r:id="rId17"/>
    <p:sldId id="269" r:id="rId18"/>
    <p:sldId id="270" r:id="rId19"/>
    <p:sldId id="272" r:id="rId20"/>
    <p:sldId id="273" r:id="rId21"/>
    <p:sldId id="274"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CCD3"/>
    <a:srgbClr val="003B49"/>
    <a:srgbClr val="D6D1CA"/>
    <a:srgbClr val="00858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1454E-60C9-6CA3-5DDE-F91F1463A392}" v="14" dt="2026-01-05T22:27:36.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55CA1-8F8D-465F-A598-DC913DD06569}"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AD52E-F0C7-4425-BFD1-9F93BADF1E01}" type="slidenum">
              <a:rPr lang="en-US" smtClean="0"/>
              <a:t>‹#›</a:t>
            </a:fld>
            <a:endParaRPr lang="en-US"/>
          </a:p>
        </p:txBody>
      </p:sp>
    </p:spTree>
    <p:extLst>
      <p:ext uri="{BB962C8B-B14F-4D97-AF65-F5344CB8AC3E}">
        <p14:creationId xmlns:p14="http://schemas.microsoft.com/office/powerpoint/2010/main" val="7781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When first meeting with our office you will complete a screening with a staff member. During the screening, the staff member will ask you a short list of questions. They will then walk you through the Personalized Care Model, a visual way to help determine what support type is best for you based on your individual needs. You can schedule a screening on our website (wellbeing.mst.edu) or call 573.341.4211</a:t>
            </a:r>
          </a:p>
          <a:p>
            <a:endParaRPr lang="en-US" dirty="0"/>
          </a:p>
          <a:p>
            <a:r>
              <a:rPr lang="en-US" dirty="0"/>
              <a:t>The Student Well-Being Personalized Care Model is essentially a visual representation to help you, the student find support, resources, and services based on your mental health and well-being needs.</a:t>
            </a:r>
          </a:p>
          <a:p>
            <a:pPr>
              <a:buSzPts val="1400"/>
            </a:pPr>
            <a:endParaRPr lang="en-US" dirty="0"/>
          </a:p>
          <a:p>
            <a:pPr>
              <a:buSzPts val="1400"/>
            </a:pPr>
            <a:endParaRPr lang="en-US" dirty="0"/>
          </a:p>
        </p:txBody>
      </p:sp>
      <p:sp>
        <p:nvSpPr>
          <p:cNvPr id="415" name="Google Shape;4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Miner Oasis on campus you can enjoy! Check out this space in the Library. There is also an oasis space in the Innovation Lab, both open during that building’s hours.</a:t>
            </a:r>
          </a:p>
          <a:p>
            <a:br>
              <a:rPr lang="en-US" dirty="0"/>
            </a:br>
            <a:endParaRPr lang="en-US" dirty="0"/>
          </a:p>
        </p:txBody>
      </p:sp>
      <p:sp>
        <p:nvSpPr>
          <p:cNvPr id="4" name="Slide Number Placeholder 3"/>
          <p:cNvSpPr>
            <a:spLocks noGrp="1"/>
          </p:cNvSpPr>
          <p:nvPr>
            <p:ph type="sldNum" sz="quarter" idx="5"/>
          </p:nvPr>
        </p:nvSpPr>
        <p:spPr/>
        <p:txBody>
          <a:bodyPr/>
          <a:lstStyle/>
          <a:p>
            <a:fld id="{7D4AD52E-F0C7-4425-BFD1-9F93BADF1E01}" type="slidenum">
              <a:rPr lang="en-US" smtClean="0"/>
              <a:t>12</a:t>
            </a:fld>
            <a:endParaRPr lang="en-US"/>
          </a:p>
        </p:txBody>
      </p:sp>
    </p:spTree>
    <p:extLst>
      <p:ext uri="{BB962C8B-B14F-4D97-AF65-F5344CB8AC3E}">
        <p14:creationId xmlns:p14="http://schemas.microsoft.com/office/powerpoint/2010/main" val="1322050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JOE’S PEERS is a student leadership organization that promotes health and wellness by providing education,encouragement, and resources to Missouri S&amp;T students.</a:t>
            </a:r>
          </a:p>
          <a:p>
            <a:r>
              <a:rPr lang="en-US"/>
              <a:t>Joe’s PEERS members will develop experience in public speaking, interpersonal communication, self-management, teamwork, and act as resource persons to the campus community.</a:t>
            </a:r>
          </a:p>
          <a:p>
            <a:r>
              <a:rPr lang="en-US"/>
              <a:t>It is open to both undergraduate and graduate students. </a:t>
            </a:r>
          </a:p>
          <a:p>
            <a:br>
              <a:rPr lang="en-US" dirty="0"/>
            </a:br>
            <a:endParaRPr lang="en-US" dirty="0"/>
          </a:p>
        </p:txBody>
      </p:sp>
      <p:sp>
        <p:nvSpPr>
          <p:cNvPr id="4" name="Slide Number Placeholder 3"/>
          <p:cNvSpPr>
            <a:spLocks noGrp="1"/>
          </p:cNvSpPr>
          <p:nvPr>
            <p:ph type="sldNum" sz="quarter" idx="5"/>
          </p:nvPr>
        </p:nvSpPr>
        <p:spPr/>
        <p:txBody>
          <a:bodyPr/>
          <a:lstStyle/>
          <a:p>
            <a:fld id="{7D4AD52E-F0C7-4425-BFD1-9F93BADF1E01}" type="slidenum">
              <a:rPr lang="en-US" smtClean="0"/>
              <a:t>13</a:t>
            </a:fld>
            <a:endParaRPr lang="en-US"/>
          </a:p>
        </p:txBody>
      </p:sp>
    </p:spTree>
    <p:extLst>
      <p:ext uri="{BB962C8B-B14F-4D97-AF65-F5344CB8AC3E}">
        <p14:creationId xmlns:p14="http://schemas.microsoft.com/office/powerpoint/2010/main" val="20372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Read from slide</a:t>
            </a:r>
          </a:p>
        </p:txBody>
      </p:sp>
      <p:sp>
        <p:nvSpPr>
          <p:cNvPr id="4" name="Slide Number Placeholder 3"/>
          <p:cNvSpPr>
            <a:spLocks noGrp="1"/>
          </p:cNvSpPr>
          <p:nvPr>
            <p:ph type="sldNum" sz="quarter" idx="5"/>
          </p:nvPr>
        </p:nvSpPr>
        <p:spPr/>
        <p:txBody>
          <a:bodyPr/>
          <a:lstStyle/>
          <a:p>
            <a:fld id="{7D4AD52E-F0C7-4425-BFD1-9F93BADF1E01}" type="slidenum">
              <a:rPr lang="en-US" smtClean="0"/>
              <a:t>14</a:t>
            </a:fld>
            <a:endParaRPr lang="en-US"/>
          </a:p>
        </p:txBody>
      </p:sp>
    </p:spTree>
    <p:extLst>
      <p:ext uri="{BB962C8B-B14F-4D97-AF65-F5344CB8AC3E}">
        <p14:creationId xmlns:p14="http://schemas.microsoft.com/office/powerpoint/2010/main" val="4094317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BetterYou</a:t>
            </a:r>
            <a:r>
              <a:rPr lang="en-US" dirty="0"/>
              <a:t> is a healthy habits companion app that is free for S&amp;T students! Earn your first of many rewards after completing onboarding in the app and get a $5 gift card to a retailer of your choice!</a:t>
            </a:r>
          </a:p>
          <a:p>
            <a:br>
              <a:rPr lang="en-US" dirty="0">
                <a:cs typeface="+mn-lt"/>
              </a:rPr>
            </a:br>
            <a:r>
              <a:rPr lang="en-US" dirty="0"/>
              <a:t>With </a:t>
            </a:r>
            <a:r>
              <a:rPr lang="en-US" dirty="0" err="1"/>
              <a:t>BetterYou</a:t>
            </a:r>
            <a:r>
              <a:rPr lang="en-US" dirty="0"/>
              <a:t>, you can set a goal to get more sleep, hit a few more steps, keep in touch with loved ones, or meditate for a few more minutes this semester. Your mind and body will appreciate it. And your wallet will appreciated it- working toward and completing your goals allow you to get multiple $5 rewards to be used at hundreds of your favorite places, such as Starbucks, Dominos, Amazon, Apple, </a:t>
            </a:r>
            <a:r>
              <a:rPr lang="en-US" dirty="0" err="1"/>
              <a:t>Applebees</a:t>
            </a:r>
            <a:r>
              <a:rPr lang="en-US" dirty="0"/>
              <a:t>, over 200+ retailers, and so many more.</a:t>
            </a:r>
          </a:p>
          <a:p>
            <a:endParaRPr lang="en-US" dirty="0">
              <a:cs typeface="+mn-lt"/>
            </a:endParaRPr>
          </a:p>
          <a:p>
            <a:r>
              <a:rPr lang="en-US" dirty="0"/>
              <a:t>*Note: Using your @mst.edu email is required as this is what allows for access to the app.</a:t>
            </a:r>
          </a:p>
          <a:p>
            <a:br>
              <a:rPr lang="en-US" dirty="0"/>
            </a:br>
            <a:endParaRPr lang="en-US" dirty="0"/>
          </a:p>
        </p:txBody>
      </p:sp>
      <p:sp>
        <p:nvSpPr>
          <p:cNvPr id="4" name="Slide Number Placeholder 3"/>
          <p:cNvSpPr>
            <a:spLocks noGrp="1"/>
          </p:cNvSpPr>
          <p:nvPr>
            <p:ph type="sldNum" sz="quarter" idx="5"/>
          </p:nvPr>
        </p:nvSpPr>
        <p:spPr/>
        <p:txBody>
          <a:bodyPr/>
          <a:lstStyle/>
          <a:p>
            <a:fld id="{7D4AD52E-F0C7-4425-BFD1-9F93BADF1E01}" type="slidenum">
              <a:rPr lang="en-US" smtClean="0"/>
              <a:t>17</a:t>
            </a:fld>
            <a:endParaRPr lang="en-US"/>
          </a:p>
        </p:txBody>
      </p:sp>
    </p:spTree>
    <p:extLst>
      <p:ext uri="{BB962C8B-B14F-4D97-AF65-F5344CB8AC3E}">
        <p14:creationId xmlns:p14="http://schemas.microsoft.com/office/powerpoint/2010/main" val="2644655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life can be a lot sometimes. Download the </a:t>
            </a:r>
            <a:r>
              <a:rPr lang="en-US" dirty="0" err="1"/>
              <a:t>TalkCampus</a:t>
            </a:r>
            <a:r>
              <a:rPr lang="en-US" dirty="0"/>
              <a:t> app to connect anonymously with other students who understand what you're going through. You can post how you’re feeling, chat with others, journal, and more! Sign up for free with your student email address by scanning the </a:t>
            </a:r>
            <a:r>
              <a:rPr lang="en-US" dirty="0" err="1"/>
              <a:t>qr</a:t>
            </a:r>
            <a:r>
              <a:rPr lang="en-US" dirty="0"/>
              <a:t> code. Everything you do on the platform is anonymous, and using your student email just verifies that you are in fact a student, ensuring no staff, family, or community members can get access!</a:t>
            </a:r>
          </a:p>
          <a:p>
            <a:br>
              <a:rPr lang="en-US" dirty="0"/>
            </a:br>
            <a:endParaRPr lang="en-US" dirty="0"/>
          </a:p>
        </p:txBody>
      </p:sp>
      <p:sp>
        <p:nvSpPr>
          <p:cNvPr id="4" name="Slide Number Placeholder 3"/>
          <p:cNvSpPr>
            <a:spLocks noGrp="1"/>
          </p:cNvSpPr>
          <p:nvPr>
            <p:ph type="sldNum" sz="quarter" idx="5"/>
          </p:nvPr>
        </p:nvSpPr>
        <p:spPr/>
        <p:txBody>
          <a:bodyPr/>
          <a:lstStyle/>
          <a:p>
            <a:fld id="{7D4AD52E-F0C7-4425-BFD1-9F93BADF1E01}" type="slidenum">
              <a:rPr lang="en-US" smtClean="0"/>
              <a:t>18</a:t>
            </a:fld>
            <a:endParaRPr lang="en-US"/>
          </a:p>
        </p:txBody>
      </p:sp>
    </p:spTree>
    <p:extLst>
      <p:ext uri="{BB962C8B-B14F-4D97-AF65-F5344CB8AC3E}">
        <p14:creationId xmlns:p14="http://schemas.microsoft.com/office/powerpoint/2010/main" val="28435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services and resources provided by Student Well-Being are free to all enrolled students.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D4AD52E-F0C7-4425-BFD1-9F93BADF1E01}" type="slidenum">
              <a:rPr lang="en-US" smtClean="0"/>
              <a:t>4</a:t>
            </a:fld>
            <a:endParaRPr lang="en-US"/>
          </a:p>
        </p:txBody>
      </p:sp>
    </p:spTree>
    <p:extLst>
      <p:ext uri="{BB962C8B-B14F-4D97-AF65-F5344CB8AC3E}">
        <p14:creationId xmlns:p14="http://schemas.microsoft.com/office/powerpoint/2010/main" val="168097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counseling services are provided by non-mandated reporters and adheres to HIPAA regulations (similar to student health or other healthcare providers)</a:t>
            </a:r>
          </a:p>
          <a:p>
            <a:br>
              <a:rPr lang="en-US" dirty="0">
                <a:cs typeface="+mn-lt"/>
              </a:rPr>
            </a:br>
            <a:r>
              <a:rPr lang="en-US" dirty="0"/>
              <a:t>We have 6 counselors on staff and all Student Well-Being counselors are at least Masters level educated and are fully licensed as either a Licensed Professional Counselor (LPC), Licensed Social Worker (LSW), or a Licenses Master Social Worker (LMSW) in the state of Missouri. The only exception to this is if there is an on-staff Practicum Student, who is Bachelors level educated and is working on completing their Masters degree. Counseling staff follow all state and federal counseling/ therapeutic laws and regulations.</a:t>
            </a:r>
          </a:p>
          <a:p>
            <a:endParaRPr lang="en-US" dirty="0">
              <a:cs typeface="+mn-lt"/>
            </a:endParaRPr>
          </a:p>
          <a:p>
            <a:r>
              <a:rPr lang="en-US" dirty="0"/>
              <a:t>Are there session limits? No. We offer brief, solution focused counseling and the number of sessions is determined by the counselor (on average, students engage in 3-4 sessions). Participation in groups of any amount and frequency is not limited.</a:t>
            </a:r>
          </a:p>
          <a:p>
            <a:endParaRPr lang="en-US" dirty="0">
              <a:cs typeface="+mn-lt"/>
            </a:endParaRPr>
          </a:p>
          <a:p>
            <a:r>
              <a:rPr lang="en-US" dirty="0"/>
              <a:t>We offer over ten group counseling on a variety of topics. </a:t>
            </a:r>
          </a:p>
          <a:p>
            <a:br>
              <a:rPr lang="en-US" dirty="0"/>
            </a:br>
            <a:endParaRPr lang="en-US" dirty="0"/>
          </a:p>
        </p:txBody>
      </p:sp>
      <p:sp>
        <p:nvSpPr>
          <p:cNvPr id="4" name="Slide Number Placeholder 3"/>
          <p:cNvSpPr>
            <a:spLocks noGrp="1"/>
          </p:cNvSpPr>
          <p:nvPr>
            <p:ph type="sldNum" sz="quarter" idx="5"/>
          </p:nvPr>
        </p:nvSpPr>
        <p:spPr/>
        <p:txBody>
          <a:bodyPr/>
          <a:lstStyle/>
          <a:p>
            <a:fld id="{7D4AD52E-F0C7-4425-BFD1-9F93BADF1E01}" type="slidenum">
              <a:rPr lang="en-US" smtClean="0"/>
              <a:t>5</a:t>
            </a:fld>
            <a:endParaRPr lang="en-US"/>
          </a:p>
        </p:txBody>
      </p:sp>
    </p:spTree>
    <p:extLst>
      <p:ext uri="{BB962C8B-B14F-4D97-AF65-F5344CB8AC3E}">
        <p14:creationId xmlns:p14="http://schemas.microsoft.com/office/powerpoint/2010/main" val="28659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Wellness consultations are customized, private sessions with a wellness coordinator on a specific well-being concern. Some topics we currently cover are alcohol use, cannabis use, nicotine cessation, substance use, nutrition, sleep, general wellness, and more! Consultations typically last 45 minutes to an hour, and are meant to fit within your busy schedule</a:t>
            </a:r>
          </a:p>
          <a:p>
            <a:r>
              <a:rPr lang="en-US" dirty="0"/>
              <a:t>*Note that wellness consultations are provided by mandated reporters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D4AD52E-F0C7-4425-BFD1-9F93BADF1E01}" type="slidenum">
              <a:rPr lang="en-US" smtClean="0"/>
              <a:t>6</a:t>
            </a:fld>
            <a:endParaRPr lang="en-US"/>
          </a:p>
        </p:txBody>
      </p:sp>
    </p:spTree>
    <p:extLst>
      <p:ext uri="{BB962C8B-B14F-4D97-AF65-F5344CB8AC3E}">
        <p14:creationId xmlns:p14="http://schemas.microsoft.com/office/powerpoint/2010/main" val="54879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Case management is a great service in our department that really acts as a catch all to your health and well-being needs. A case manager can connect you to resources, help you with any absences or leaves, coordinate your care among other departments, help you apply for emergency funding sources, and a lot more! If you are struggling or need help and aren’t sure how to proceed, this is a great first step!</a:t>
            </a:r>
          </a:p>
          <a:p>
            <a:endParaRPr lang="en-US" dirty="0"/>
          </a:p>
          <a:p>
            <a:r>
              <a:rPr lang="en-US" dirty="0"/>
              <a:t>*Note that care managers are provided by mandated reporters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D4AD52E-F0C7-4425-BFD1-9F93BADF1E01}" type="slidenum">
              <a:rPr lang="en-US" smtClean="0"/>
              <a:t>7</a:t>
            </a:fld>
            <a:endParaRPr lang="en-US"/>
          </a:p>
        </p:txBody>
      </p:sp>
    </p:spTree>
    <p:extLst>
      <p:ext uri="{BB962C8B-B14F-4D97-AF65-F5344CB8AC3E}">
        <p14:creationId xmlns:p14="http://schemas.microsoft.com/office/powerpoint/2010/main" val="769726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case managers also work with students through UCARE, the central point of contact and referral for students on campus who might be experiencing a personal, academic, financial, well-being, or other concern! Through UCARE referrals, a case manager can reach out to a student in need before a situation escalates and provide resources, support, and more. You can learn more about the process and submit a referral using the </a:t>
            </a:r>
            <a:r>
              <a:rPr lang="en-US" dirty="0" err="1"/>
              <a:t>qr</a:t>
            </a:r>
            <a:r>
              <a:rPr lang="en-US" dirty="0"/>
              <a:t> code or at ucare.mst.edu.</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7D4AD52E-F0C7-4425-BFD1-9F93BADF1E01}" type="slidenum">
              <a:rPr lang="en-US" smtClean="0"/>
              <a:t>8</a:t>
            </a:fld>
            <a:endParaRPr lang="en-US"/>
          </a:p>
        </p:txBody>
      </p:sp>
    </p:spTree>
    <p:extLst>
      <p:ext uri="{BB962C8B-B14F-4D97-AF65-F5344CB8AC3E}">
        <p14:creationId xmlns:p14="http://schemas.microsoft.com/office/powerpoint/2010/main" val="77190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Well-Being provides presentations, trainings, and workshops to organizations, classes, and other groups that request them. Requests can also be made for department presence, such as for a discussion panel, event, meeting, etc. A request for department presence does not have to be directly related to a pre-made presentation.</a:t>
            </a:r>
          </a:p>
          <a:p>
            <a:endParaRPr lang="en-US" dirty="0">
              <a:cs typeface="+mn-lt"/>
            </a:endParaRPr>
          </a:p>
          <a:p>
            <a:r>
              <a:rPr lang="en-US" dirty="0"/>
              <a:t>All requests must be made at least two weeks in advance. Special, tailor-made requests must be done one month in advance.</a:t>
            </a:r>
          </a:p>
          <a:p>
            <a:endParaRPr lang="en-US" dirty="0">
              <a:cs typeface="+mn-lt"/>
            </a:endParaRPr>
          </a:p>
          <a:p>
            <a:r>
              <a:rPr lang="en-US" dirty="0"/>
              <a:t>Depending on the presentation requested, we may schedule a consultation with you to tailor the presentation to your group's goals.</a:t>
            </a:r>
          </a:p>
          <a:p>
            <a:br>
              <a:rPr lang="en-US" dirty="0"/>
            </a:br>
            <a:endParaRPr lang="en-US" dirty="0"/>
          </a:p>
        </p:txBody>
      </p:sp>
      <p:sp>
        <p:nvSpPr>
          <p:cNvPr id="4" name="Slide Number Placeholder 3"/>
          <p:cNvSpPr>
            <a:spLocks noGrp="1"/>
          </p:cNvSpPr>
          <p:nvPr>
            <p:ph type="sldNum" sz="quarter" idx="5"/>
          </p:nvPr>
        </p:nvSpPr>
        <p:spPr/>
        <p:txBody>
          <a:bodyPr/>
          <a:lstStyle/>
          <a:p>
            <a:fld id="{7D4AD52E-F0C7-4425-BFD1-9F93BADF1E01}" type="slidenum">
              <a:rPr lang="en-US" smtClean="0"/>
              <a:t>9</a:t>
            </a:fld>
            <a:endParaRPr lang="en-US"/>
          </a:p>
        </p:txBody>
      </p:sp>
    </p:spTree>
    <p:extLst>
      <p:ext uri="{BB962C8B-B14F-4D97-AF65-F5344CB8AC3E}">
        <p14:creationId xmlns:p14="http://schemas.microsoft.com/office/powerpoint/2010/main" val="192143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 UP! empowers the campus community to foster a culture of awareness, intervention, and inclusion in all our interactions in person, on social media, and virtually.</a:t>
            </a:r>
          </a:p>
          <a:p>
            <a:br>
              <a:rPr lang="en-US" dirty="0"/>
            </a:br>
            <a:endParaRPr lang="en-US" dirty="0"/>
          </a:p>
        </p:txBody>
      </p:sp>
      <p:sp>
        <p:nvSpPr>
          <p:cNvPr id="4" name="Slide Number Placeholder 3"/>
          <p:cNvSpPr>
            <a:spLocks noGrp="1"/>
          </p:cNvSpPr>
          <p:nvPr>
            <p:ph type="sldNum" sz="quarter" idx="5"/>
          </p:nvPr>
        </p:nvSpPr>
        <p:spPr/>
        <p:txBody>
          <a:bodyPr/>
          <a:lstStyle/>
          <a:p>
            <a:fld id="{7D4AD52E-F0C7-4425-BFD1-9F93BADF1E01}" type="slidenum">
              <a:rPr lang="en-US" smtClean="0"/>
              <a:t>10</a:t>
            </a:fld>
            <a:endParaRPr lang="en-US"/>
          </a:p>
        </p:txBody>
      </p:sp>
    </p:spTree>
    <p:extLst>
      <p:ext uri="{BB962C8B-B14F-4D97-AF65-F5344CB8AC3E}">
        <p14:creationId xmlns:p14="http://schemas.microsoft.com/office/powerpoint/2010/main" val="316491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Miner Oasis is simply a place to relax.</a:t>
            </a:r>
          </a:p>
          <a:p>
            <a:br>
              <a:rPr lang="en-US" dirty="0">
                <a:cs typeface="+mn-lt"/>
              </a:rPr>
            </a:br>
            <a:r>
              <a:rPr lang="en-US" dirty="0"/>
              <a:t>We have coloring books, customizable essential oils, coffee and tea, yoga mats, and a massage chair to help you de-stress and be your best self!</a:t>
            </a:r>
          </a:p>
          <a:p>
            <a:endParaRPr lang="en-US" dirty="0">
              <a:cs typeface="+mn-lt"/>
            </a:endParaRPr>
          </a:p>
          <a:p>
            <a:r>
              <a:rPr lang="en-US" dirty="0"/>
              <a:t>The Miner Oasis is open Monday - Friday, 8am - 4:30pm, in 202 Norwood Hall</a:t>
            </a:r>
          </a:p>
          <a:p>
            <a:br>
              <a:rPr lang="en-US" dirty="0"/>
            </a:br>
            <a:endParaRPr lang="en-US" dirty="0"/>
          </a:p>
        </p:txBody>
      </p:sp>
      <p:sp>
        <p:nvSpPr>
          <p:cNvPr id="4" name="Slide Number Placeholder 3"/>
          <p:cNvSpPr>
            <a:spLocks noGrp="1"/>
          </p:cNvSpPr>
          <p:nvPr>
            <p:ph type="sldNum" sz="quarter" idx="5"/>
          </p:nvPr>
        </p:nvSpPr>
        <p:spPr/>
        <p:txBody>
          <a:bodyPr/>
          <a:lstStyle/>
          <a:p>
            <a:fld id="{7D4AD52E-F0C7-4425-BFD1-9F93BADF1E01}" type="slidenum">
              <a:rPr lang="en-US" smtClean="0"/>
              <a:t>11</a:t>
            </a:fld>
            <a:endParaRPr lang="en-US"/>
          </a:p>
        </p:txBody>
      </p:sp>
    </p:spTree>
    <p:extLst>
      <p:ext uri="{BB962C8B-B14F-4D97-AF65-F5344CB8AC3E}">
        <p14:creationId xmlns:p14="http://schemas.microsoft.com/office/powerpoint/2010/main" val="2014703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B49"/>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77995-3948-E3F3-85FC-511A3752E03B}"/>
              </a:ext>
            </a:extLst>
          </p:cNvPr>
          <p:cNvSpPr>
            <a:spLocks noChangeAspect="1"/>
          </p:cNvSpPr>
          <p:nvPr userDrawn="1"/>
        </p:nvSpPr>
        <p:spPr>
          <a:xfrm>
            <a:off x="-1" y="1510522"/>
            <a:ext cx="10330839" cy="2164067"/>
          </a:xfrm>
          <a:prstGeom prst="rect">
            <a:avLst/>
          </a:prstGeom>
          <a:solidFill>
            <a:srgbClr val="2DCC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1B520DB-BA26-41C5-D415-7CF7A88D14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8716" y="112834"/>
            <a:ext cx="1214179" cy="986029"/>
          </a:xfrm>
          <a:prstGeom prst="rect">
            <a:avLst/>
          </a:prstGeom>
        </p:spPr>
      </p:pic>
      <p:sp>
        <p:nvSpPr>
          <p:cNvPr id="8" name="Subtitle 2">
            <a:extLst>
              <a:ext uri="{FF2B5EF4-FFF2-40B4-BE49-F238E27FC236}">
                <a16:creationId xmlns:a16="http://schemas.microsoft.com/office/drawing/2014/main" id="{C5274D13-9C5B-248E-7B4B-0DC923BD6129}"/>
              </a:ext>
            </a:extLst>
          </p:cNvPr>
          <p:cNvSpPr>
            <a:spLocks noGrp="1"/>
          </p:cNvSpPr>
          <p:nvPr>
            <p:ph type="subTitle" idx="1" hasCustomPrompt="1"/>
          </p:nvPr>
        </p:nvSpPr>
        <p:spPr>
          <a:xfrm>
            <a:off x="646981" y="3928073"/>
            <a:ext cx="9683856" cy="1655762"/>
          </a:xfrm>
        </p:spPr>
        <p:txBody>
          <a:bodyPr>
            <a:normAutofit/>
          </a:bodyPr>
          <a:lstStyle>
            <a:lvl1pPr marL="0" indent="0">
              <a:buNone/>
              <a:defRPr b="1" i="0" u="none">
                <a:solidFill>
                  <a:schemeClr val="bg1"/>
                </a:solidFill>
                <a:latin typeface="Libre Franklin ExtraBold" pitchFamily="2" charset="0"/>
              </a:defRPr>
            </a:lvl1pPr>
          </a:lstStyle>
          <a:p>
            <a:pPr algn="l"/>
            <a:r>
              <a:rPr lang="en-US" sz="2800" i="1">
                <a:solidFill>
                  <a:schemeClr val="bg1"/>
                </a:solidFill>
                <a:latin typeface="Libre Franklin ExtraBold" panose="00000900000000000000" pitchFamily="50" charset="0"/>
              </a:rPr>
              <a:t>Click to add subtitle – bold and italics preferred!</a:t>
            </a:r>
          </a:p>
        </p:txBody>
      </p:sp>
      <p:pic>
        <p:nvPicPr>
          <p:cNvPr id="9" name="Picture 8">
            <a:extLst>
              <a:ext uri="{FF2B5EF4-FFF2-40B4-BE49-F238E27FC236}">
                <a16:creationId xmlns:a16="http://schemas.microsoft.com/office/drawing/2014/main" id="{77D9772E-358C-EBF2-559D-1F57F9226180}"/>
              </a:ext>
            </a:extLst>
          </p:cNvPr>
          <p:cNvPicPr>
            <a:picLocks noChangeAspect="1"/>
          </p:cNvPicPr>
          <p:nvPr userDrawn="1"/>
        </p:nvPicPr>
        <p:blipFill>
          <a:blip r:embed="rId3">
            <a:alphaModFix/>
            <a:extLst>
              <a:ext uri="{28A0092B-C50C-407E-A947-70E740481C1C}">
                <a14:useLocalDpi xmlns:a14="http://schemas.microsoft.com/office/drawing/2010/main" val="0"/>
              </a:ext>
            </a:extLst>
          </a:blip>
          <a:srcRect l="-1" t="10394" r="71244" b="-2"/>
          <a:stretch/>
        </p:blipFill>
        <p:spPr>
          <a:xfrm rot="16200000">
            <a:off x="4088858" y="-2578338"/>
            <a:ext cx="2153119" cy="10330839"/>
          </a:xfrm>
          <a:prstGeom prst="rect">
            <a:avLst/>
          </a:prstGeom>
        </p:spPr>
      </p:pic>
      <p:sp>
        <p:nvSpPr>
          <p:cNvPr id="10" name="Subtitle 2">
            <a:extLst>
              <a:ext uri="{FF2B5EF4-FFF2-40B4-BE49-F238E27FC236}">
                <a16:creationId xmlns:a16="http://schemas.microsoft.com/office/drawing/2014/main" id="{33359183-F0B6-BAFD-216D-94DFB04CF718}"/>
              </a:ext>
            </a:extLst>
          </p:cNvPr>
          <p:cNvSpPr txBox="1">
            <a:spLocks/>
          </p:cNvSpPr>
          <p:nvPr userDrawn="1"/>
        </p:nvSpPr>
        <p:spPr>
          <a:xfrm>
            <a:off x="646981" y="755259"/>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bg1"/>
                </a:solidFill>
                <a:latin typeface="Orgon Slab" panose="02000503000000020004" pitchFamily="50" charset="0"/>
              </a:rPr>
              <a:t>Student Well-Being</a:t>
            </a:r>
          </a:p>
        </p:txBody>
      </p:sp>
      <p:sp>
        <p:nvSpPr>
          <p:cNvPr id="12" name="Title 1">
            <a:extLst>
              <a:ext uri="{FF2B5EF4-FFF2-40B4-BE49-F238E27FC236}">
                <a16:creationId xmlns:a16="http://schemas.microsoft.com/office/drawing/2014/main" id="{BE36A799-7A68-4EFA-443C-70ED1B22D040}"/>
              </a:ext>
            </a:extLst>
          </p:cNvPr>
          <p:cNvSpPr>
            <a:spLocks noGrp="1"/>
          </p:cNvSpPr>
          <p:nvPr>
            <p:ph type="ctrTitle" hasCustomPrompt="1"/>
          </p:nvPr>
        </p:nvSpPr>
        <p:spPr>
          <a:xfrm>
            <a:off x="646981" y="1523793"/>
            <a:ext cx="9144000" cy="2164066"/>
          </a:xfrm>
        </p:spPr>
        <p:txBody>
          <a:bodyPr anchor="ctr">
            <a:noAutofit/>
          </a:bodyPr>
          <a:lstStyle>
            <a:lvl1pPr>
              <a:defRPr sz="4800" b="1">
                <a:solidFill>
                  <a:srgbClr val="003B49"/>
                </a:solidFill>
                <a:latin typeface="Calibri" panose="020F0502020204030204" pitchFamily="34" charset="0"/>
                <a:ea typeface="Calibri" panose="020F0502020204030204" pitchFamily="34" charset="0"/>
                <a:cs typeface="Calibri" panose="020F0502020204030204" pitchFamily="34" charset="0"/>
              </a:defRPr>
            </a:lvl1pPr>
          </a:lstStyle>
          <a:p>
            <a:pPr algn="l"/>
            <a:r>
              <a:rPr lang="en-US" sz="5200" b="1" dirty="0">
                <a:solidFill>
                  <a:srgbClr val="003B49"/>
                </a:solidFill>
                <a:latin typeface="Orgon Slab" panose="02000503000000020004" pitchFamily="50" charset="0"/>
              </a:rPr>
              <a:t>Click to insert title – 48 point min and two line max preferred</a:t>
            </a:r>
          </a:p>
        </p:txBody>
      </p:sp>
      <p:sp>
        <p:nvSpPr>
          <p:cNvPr id="29" name="Date Placeholder 28">
            <a:extLst>
              <a:ext uri="{FF2B5EF4-FFF2-40B4-BE49-F238E27FC236}">
                <a16:creationId xmlns:a16="http://schemas.microsoft.com/office/drawing/2014/main" id="{35974F55-B839-F6D5-B1BC-43DA41BBD10B}"/>
              </a:ext>
            </a:extLst>
          </p:cNvPr>
          <p:cNvSpPr>
            <a:spLocks noGrp="1"/>
          </p:cNvSpPr>
          <p:nvPr>
            <p:ph type="dt" sz="half" idx="10"/>
          </p:nvPr>
        </p:nvSpPr>
        <p:spPr/>
        <p:txBody>
          <a:bodyPr/>
          <a:lstStyle>
            <a:lvl1pPr>
              <a:defRPr sz="2400" i="1">
                <a:solidFill>
                  <a:schemeClr val="bg1"/>
                </a:solidFill>
                <a:latin typeface="Orgon Slab" panose="02000503000000020004"/>
              </a:defRPr>
            </a:lvl1pPr>
          </a:lstStyle>
          <a:p>
            <a:fld id="{846CE7D5-CF57-46EF-B807-FDD0502418D4}" type="datetimeFigureOut">
              <a:rPr lang="en-US" smtClean="0"/>
              <a:pPr/>
              <a:t>1/6/2026</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lkCampus Promo">
    <p:spTree>
      <p:nvGrpSpPr>
        <p:cNvPr id="1" name=""/>
        <p:cNvGrpSpPr/>
        <p:nvPr/>
      </p:nvGrpSpPr>
      <p:grpSpPr>
        <a:xfrm>
          <a:off x="0" y="0"/>
          <a:ext cx="0" cy="0"/>
          <a:chOff x="0" y="0"/>
          <a:chExt cx="0" cy="0"/>
        </a:xfrm>
      </p:grpSpPr>
      <p:pic>
        <p:nvPicPr>
          <p:cNvPr id="7" name="Picture 6" descr="A person looking at a computer&#10;&#10;AI-generated content may be incorrect.">
            <a:extLst>
              <a:ext uri="{FF2B5EF4-FFF2-40B4-BE49-F238E27FC236}">
                <a16:creationId xmlns:a16="http://schemas.microsoft.com/office/drawing/2014/main" id="{56A1236E-CB41-9B54-B841-3DAD01ACC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 y="0"/>
            <a:ext cx="12190416" cy="6858000"/>
          </a:xfrm>
          <a:prstGeom prst="rect">
            <a:avLst/>
          </a:prstGeom>
        </p:spPr>
      </p:pic>
    </p:spTree>
    <p:extLst>
      <p:ext uri="{BB962C8B-B14F-4D97-AF65-F5344CB8AC3E}">
        <p14:creationId xmlns:p14="http://schemas.microsoft.com/office/powerpoint/2010/main" val="2889371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tterYou Promo">
    <p:spTree>
      <p:nvGrpSpPr>
        <p:cNvPr id="1" name=""/>
        <p:cNvGrpSpPr/>
        <p:nvPr/>
      </p:nvGrpSpPr>
      <p:grpSpPr>
        <a:xfrm>
          <a:off x="0" y="0"/>
          <a:ext cx="0" cy="0"/>
          <a:chOff x="0" y="0"/>
          <a:chExt cx="0" cy="0"/>
        </a:xfrm>
      </p:grpSpPr>
      <p:pic>
        <p:nvPicPr>
          <p:cNvPr id="7" name="Picture 6" descr="A qr code with purple robots&#10;&#10;AI-generated content may be incorrect.">
            <a:extLst>
              <a:ext uri="{FF2B5EF4-FFF2-40B4-BE49-F238E27FC236}">
                <a16:creationId xmlns:a16="http://schemas.microsoft.com/office/drawing/2014/main" id="{47905FA2-EBD1-463A-EB46-386BFAB13D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8559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chemeClr val="dk1"/>
        </a:solidFill>
        <a:effectLst/>
      </p:bgPr>
    </p:bg>
    <p:spTree>
      <p:nvGrpSpPr>
        <p:cNvPr id="1" name="Shape 23"/>
        <p:cNvGrpSpPr/>
        <p:nvPr/>
      </p:nvGrpSpPr>
      <p:grpSpPr>
        <a:xfrm>
          <a:off x="0" y="0"/>
          <a:ext cx="0" cy="0"/>
          <a:chOff x="0" y="0"/>
          <a:chExt cx="0" cy="0"/>
        </a:xfrm>
      </p:grpSpPr>
      <p:sp>
        <p:nvSpPr>
          <p:cNvPr id="24" name="Google Shape;24;p24"/>
          <p:cNvSpPr txBox="1">
            <a:spLocks noGrp="1"/>
          </p:cNvSpPr>
          <p:nvPr>
            <p:ph type="sldNum" idx="12"/>
          </p:nvPr>
        </p:nvSpPr>
        <p:spPr>
          <a:xfrm>
            <a:off x="9013929" y="6352956"/>
            <a:ext cx="2743200"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B2B4B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B2B4B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B2B4B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B2B4B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B2B4B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B2B4B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B2B4B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B2B4B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B2B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5" name="Google Shape;25;p24"/>
          <p:cNvSpPr txBox="1">
            <a:spLocks noGrp="1"/>
          </p:cNvSpPr>
          <p:nvPr>
            <p:ph type="subTitle" idx="1"/>
          </p:nvPr>
        </p:nvSpPr>
        <p:spPr>
          <a:xfrm>
            <a:off x="930635" y="4413505"/>
            <a:ext cx="10826496" cy="660412"/>
          </a:xfrm>
          <a:prstGeom prst="rect">
            <a:avLst/>
          </a:prstGeom>
          <a:noFill/>
          <a:ln>
            <a:noFill/>
          </a:ln>
        </p:spPr>
        <p:txBody>
          <a:bodyPr spcFirstLastPara="1" wrap="square" lIns="0" tIns="0" rIns="0" bIns="0" anchor="t" anchorCtr="0">
            <a:noAutofit/>
          </a:bodyPr>
          <a:lstStyle>
            <a:lvl1pPr lvl="0" algn="l">
              <a:lnSpc>
                <a:spcPct val="100000"/>
              </a:lnSpc>
              <a:spcBef>
                <a:spcPts val="400"/>
              </a:spcBef>
              <a:spcAft>
                <a:spcPts val="0"/>
              </a:spcAft>
              <a:buClr>
                <a:schemeClr val="accent6"/>
              </a:buClr>
              <a:buSzPts val="2400"/>
              <a:buNone/>
              <a:defRPr sz="3200">
                <a:solidFill>
                  <a:schemeClr val="accent6"/>
                </a:solidFill>
                <a:latin typeface="Libre Franklin Medium"/>
                <a:ea typeface="Libre Franklin Medium"/>
                <a:cs typeface="Libre Franklin Medium"/>
                <a:sym typeface="Libre Franklin Medium"/>
              </a:defRPr>
            </a:lvl1pPr>
            <a:lvl2pPr lvl="1" algn="ctr">
              <a:lnSpc>
                <a:spcPct val="100000"/>
              </a:lnSpc>
              <a:spcBef>
                <a:spcPts val="500"/>
              </a:spcBef>
              <a:spcAft>
                <a:spcPts val="0"/>
              </a:spcAft>
              <a:buSzPts val="1200"/>
              <a:buNone/>
              <a:defRPr sz="2000"/>
            </a:lvl2pPr>
            <a:lvl3pPr lvl="2" algn="ctr">
              <a:lnSpc>
                <a:spcPct val="100000"/>
              </a:lnSpc>
              <a:spcBef>
                <a:spcPts val="500"/>
              </a:spcBef>
              <a:spcAft>
                <a:spcPts val="0"/>
              </a:spcAft>
              <a:buSzPts val="1350"/>
              <a:buNone/>
              <a:defRPr sz="1800"/>
            </a:lvl3pPr>
            <a:lvl4pPr lvl="3" algn="ctr">
              <a:lnSpc>
                <a:spcPct val="100000"/>
              </a:lnSpc>
              <a:spcBef>
                <a:spcPts val="500"/>
              </a:spcBef>
              <a:spcAft>
                <a:spcPts val="0"/>
              </a:spcAft>
              <a:buSzPts val="1200"/>
              <a:buNone/>
              <a:defRPr sz="1600"/>
            </a:lvl4pPr>
            <a:lvl5pPr lvl="4" algn="ctr">
              <a:lnSpc>
                <a:spcPct val="100000"/>
              </a:lnSpc>
              <a:spcBef>
                <a:spcPts val="1600"/>
              </a:spcBef>
              <a:spcAft>
                <a:spcPts val="0"/>
              </a:spcAft>
              <a:buClr>
                <a:schemeClr val="accent5"/>
              </a:buClr>
              <a:buSzPts val="1200"/>
              <a:buNone/>
              <a:defRPr sz="1600"/>
            </a:lvl5pPr>
            <a:lvl6pPr lvl="5" algn="ctr">
              <a:lnSpc>
                <a:spcPct val="100000"/>
              </a:lnSpc>
              <a:spcBef>
                <a:spcPts val="1600"/>
              </a:spcBef>
              <a:spcAft>
                <a:spcPts val="0"/>
              </a:spcAft>
              <a:buClr>
                <a:schemeClr val="lt2"/>
              </a:buClr>
              <a:buSzPts val="1200"/>
              <a:buNone/>
              <a:defRPr sz="1600"/>
            </a:lvl6pPr>
            <a:lvl7pPr lvl="6" algn="ctr">
              <a:lnSpc>
                <a:spcPct val="100000"/>
              </a:lnSpc>
              <a:spcBef>
                <a:spcPts val="500"/>
              </a:spcBef>
              <a:spcAft>
                <a:spcPts val="0"/>
              </a:spcAft>
              <a:buSzPts val="1080"/>
              <a:buNone/>
              <a:defRPr sz="1600"/>
            </a:lvl7pPr>
            <a:lvl8pPr lvl="7" algn="ctr">
              <a:lnSpc>
                <a:spcPct val="100000"/>
              </a:lnSpc>
              <a:spcBef>
                <a:spcPts val="500"/>
              </a:spcBef>
              <a:spcAft>
                <a:spcPts val="0"/>
              </a:spcAft>
              <a:buSzPts val="1320"/>
              <a:buNone/>
              <a:defRPr sz="1600"/>
            </a:lvl8pPr>
            <a:lvl9pPr lvl="8" algn="ctr">
              <a:lnSpc>
                <a:spcPct val="100000"/>
              </a:lnSpc>
              <a:spcBef>
                <a:spcPts val="500"/>
              </a:spcBef>
              <a:spcAft>
                <a:spcPts val="0"/>
              </a:spcAft>
              <a:buSzPts val="1200"/>
              <a:buNone/>
              <a:defRPr sz="1600"/>
            </a:lvl9pPr>
          </a:lstStyle>
          <a:p>
            <a:endParaRPr/>
          </a:p>
        </p:txBody>
      </p:sp>
      <p:sp>
        <p:nvSpPr>
          <p:cNvPr id="26" name="Google Shape;26;p24"/>
          <p:cNvSpPr txBox="1">
            <a:spLocks noGrp="1"/>
          </p:cNvSpPr>
          <p:nvPr>
            <p:ph type="body" idx="2"/>
          </p:nvPr>
        </p:nvSpPr>
        <p:spPr>
          <a:xfrm>
            <a:off x="931334" y="3302425"/>
            <a:ext cx="10826751" cy="1013460"/>
          </a:xfrm>
          <a:prstGeom prst="rect">
            <a:avLst/>
          </a:prstGeom>
          <a:noFill/>
          <a:ln>
            <a:noFill/>
          </a:ln>
        </p:spPr>
        <p:txBody>
          <a:bodyPr spcFirstLastPara="1" wrap="square" lIns="0" tIns="0" rIns="0" bIns="0" anchor="b" anchorCtr="0">
            <a:noAutofit/>
          </a:bodyPr>
          <a:lstStyle>
            <a:lvl1pPr marL="609585" lvl="0" indent="-677316" algn="l">
              <a:lnSpc>
                <a:spcPct val="100000"/>
              </a:lnSpc>
              <a:spcBef>
                <a:spcPts val="2400"/>
              </a:spcBef>
              <a:spcAft>
                <a:spcPts val="0"/>
              </a:spcAft>
              <a:buClr>
                <a:schemeClr val="lt2"/>
              </a:buClr>
              <a:buSzPts val="4400"/>
              <a:buChar char="​"/>
              <a:defRPr sz="5867">
                <a:solidFill>
                  <a:schemeClr val="lt2"/>
                </a:solidFill>
                <a:latin typeface="Libre Franklin Medium"/>
                <a:ea typeface="Libre Franklin Medium"/>
                <a:cs typeface="Libre Franklin Medium"/>
                <a:sym typeface="Libre Franklin Medium"/>
              </a:defRPr>
            </a:lvl1pPr>
            <a:lvl2pPr marL="1219170" lvl="1" indent="-426709" algn="l">
              <a:lnSpc>
                <a:spcPct val="100000"/>
              </a:lnSpc>
              <a:spcBef>
                <a:spcPts val="800"/>
              </a:spcBef>
              <a:spcAft>
                <a:spcPts val="0"/>
              </a:spcAft>
              <a:buSzPts val="1440"/>
              <a:buChar char="▶"/>
              <a:defRPr/>
            </a:lvl2pPr>
            <a:lvl3pPr marL="1828754" lvl="2" indent="-457189" algn="l">
              <a:lnSpc>
                <a:spcPct val="100000"/>
              </a:lnSpc>
              <a:spcBef>
                <a:spcPts val="500"/>
              </a:spcBef>
              <a:spcAft>
                <a:spcPts val="0"/>
              </a:spcAft>
              <a:buSzPts val="1800"/>
              <a:buChar char="•"/>
              <a:defRPr/>
            </a:lvl3pPr>
            <a:lvl4pPr marL="2438339" lvl="3" indent="-457189" algn="l">
              <a:lnSpc>
                <a:spcPct val="100000"/>
              </a:lnSpc>
              <a:spcBef>
                <a:spcPts val="500"/>
              </a:spcBef>
              <a:spcAft>
                <a:spcPts val="0"/>
              </a:spcAft>
              <a:buSzPts val="1800"/>
              <a:buChar char="▪"/>
              <a:defRPr/>
            </a:lvl4pPr>
            <a:lvl5pPr marL="3047924" lvl="4" indent="-457189" algn="l">
              <a:lnSpc>
                <a:spcPct val="100000"/>
              </a:lnSpc>
              <a:spcBef>
                <a:spcPts val="1600"/>
              </a:spcBef>
              <a:spcAft>
                <a:spcPts val="0"/>
              </a:spcAft>
              <a:buClr>
                <a:schemeClr val="accent5"/>
              </a:buClr>
              <a:buSzPts val="1800"/>
              <a:buChar char="​"/>
              <a:defRPr/>
            </a:lvl5pPr>
            <a:lvl6pPr marL="3657509" lvl="5" indent="-304792" algn="l">
              <a:lnSpc>
                <a:spcPct val="100000"/>
              </a:lnSpc>
              <a:spcBef>
                <a:spcPts val="1600"/>
              </a:spcBef>
              <a:spcAft>
                <a:spcPts val="0"/>
              </a:spcAft>
              <a:buClr>
                <a:schemeClr val="lt2"/>
              </a:buClr>
              <a:buSzPts val="1800"/>
              <a:buNone/>
              <a:defRPr/>
            </a:lvl6pPr>
            <a:lvl7pPr marL="4267093" lvl="6" indent="-441949" algn="l">
              <a:lnSpc>
                <a:spcPct val="100000"/>
              </a:lnSpc>
              <a:spcBef>
                <a:spcPts val="500"/>
              </a:spcBef>
              <a:spcAft>
                <a:spcPts val="0"/>
              </a:spcAft>
              <a:buSzPts val="1620"/>
              <a:buChar char="▷"/>
              <a:defRPr/>
            </a:lvl7pPr>
            <a:lvl8pPr marL="4876678" lvl="7" indent="-472427" algn="l">
              <a:lnSpc>
                <a:spcPct val="100000"/>
              </a:lnSpc>
              <a:spcBef>
                <a:spcPts val="500"/>
              </a:spcBef>
              <a:spcAft>
                <a:spcPts val="0"/>
              </a:spcAft>
              <a:buSzPts val="1980"/>
              <a:buChar char="o"/>
              <a:defRPr/>
            </a:lvl8pPr>
            <a:lvl9pPr marL="5486263" lvl="8" indent="-457189" algn="l">
              <a:lnSpc>
                <a:spcPct val="100000"/>
              </a:lnSpc>
              <a:spcBef>
                <a:spcPts val="500"/>
              </a:spcBef>
              <a:spcAft>
                <a:spcPts val="0"/>
              </a:spcAft>
              <a:buSzPts val="1800"/>
              <a:buChar char="→"/>
              <a:defRPr/>
            </a:lvl9pPr>
          </a:lstStyle>
          <a:p>
            <a:endParaRPr/>
          </a:p>
        </p:txBody>
      </p:sp>
      <p:grpSp>
        <p:nvGrpSpPr>
          <p:cNvPr id="27" name="Google Shape;27;p24"/>
          <p:cNvGrpSpPr/>
          <p:nvPr/>
        </p:nvGrpSpPr>
        <p:grpSpPr>
          <a:xfrm rot="16200000">
            <a:off x="1085575" y="2584873"/>
            <a:ext cx="447040" cy="756920"/>
            <a:chOff x="697976" y="480133"/>
            <a:chExt cx="335280" cy="567690"/>
          </a:xfrm>
        </p:grpSpPr>
        <p:sp>
          <p:nvSpPr>
            <p:cNvPr id="28" name="Google Shape;28;p24"/>
            <p:cNvSpPr/>
            <p:nvPr/>
          </p:nvSpPr>
          <p:spPr>
            <a:xfrm>
              <a:off x="784653" y="566811"/>
              <a:ext cx="161925" cy="161925"/>
            </a:xfrm>
            <a:custGeom>
              <a:avLst/>
              <a:gdLst/>
              <a:ahLst/>
              <a:cxnLst/>
              <a:rect l="l" t="t" r="r" b="b"/>
              <a:pathLst>
                <a:path w="161925" h="161925" extrusionOk="0">
                  <a:moveTo>
                    <a:pt x="0" y="0"/>
                  </a:moveTo>
                  <a:lnTo>
                    <a:pt x="161925" y="0"/>
                  </a:lnTo>
                  <a:lnTo>
                    <a:pt x="161925" y="161925"/>
                  </a:lnTo>
                  <a:lnTo>
                    <a:pt x="0" y="161925"/>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800" b="0" i="0" u="none" strike="noStrike" cap="none">
                <a:solidFill>
                  <a:schemeClr val="lt1"/>
                </a:solidFill>
                <a:latin typeface="Arial"/>
                <a:ea typeface="Arial"/>
                <a:cs typeface="Arial"/>
                <a:sym typeface="Arial"/>
              </a:endParaRPr>
            </a:p>
          </p:txBody>
        </p:sp>
        <p:sp>
          <p:nvSpPr>
            <p:cNvPr id="29" name="Google Shape;29;p24"/>
            <p:cNvSpPr/>
            <p:nvPr/>
          </p:nvSpPr>
          <p:spPr>
            <a:xfrm>
              <a:off x="697976" y="480133"/>
              <a:ext cx="335280" cy="567690"/>
            </a:xfrm>
            <a:custGeom>
              <a:avLst/>
              <a:gdLst/>
              <a:ahLst/>
              <a:cxnLst/>
              <a:rect l="l" t="t" r="r" b="b"/>
              <a:pathLst>
                <a:path w="335280" h="567690" extrusionOk="0">
                  <a:moveTo>
                    <a:pt x="335280" y="338138"/>
                  </a:moveTo>
                  <a:lnTo>
                    <a:pt x="335280" y="0"/>
                  </a:lnTo>
                  <a:lnTo>
                    <a:pt x="0" y="0"/>
                  </a:lnTo>
                  <a:lnTo>
                    <a:pt x="0" y="338138"/>
                  </a:lnTo>
                  <a:lnTo>
                    <a:pt x="167640" y="567690"/>
                  </a:lnTo>
                  <a:close/>
                </a:path>
              </a:pathLst>
            </a:custGeom>
            <a:noFill/>
            <a:ln w="15600"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8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398446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rgbClr val="2DCCD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DEF903-872E-D970-FD8F-99E4DF67237F}"/>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t="81838" r="8405" b="-2"/>
          <a:stretch/>
        </p:blipFill>
        <p:spPr>
          <a:xfrm rot="16200000">
            <a:off x="-2381936" y="2381936"/>
            <a:ext cx="6858001" cy="2094129"/>
          </a:xfrm>
          <a:prstGeom prst="rect">
            <a:avLst/>
          </a:prstGeom>
        </p:spPr>
      </p:pic>
      <p:sp>
        <p:nvSpPr>
          <p:cNvPr id="7" name="Title 1">
            <a:extLst>
              <a:ext uri="{FF2B5EF4-FFF2-40B4-BE49-F238E27FC236}">
                <a16:creationId xmlns:a16="http://schemas.microsoft.com/office/drawing/2014/main" id="{6FED6C4D-E63D-BE16-81A4-02327B2D0581}"/>
              </a:ext>
            </a:extLst>
          </p:cNvPr>
          <p:cNvSpPr>
            <a:spLocks noGrp="1"/>
          </p:cNvSpPr>
          <p:nvPr>
            <p:ph type="ctrTitle" hasCustomPrompt="1"/>
          </p:nvPr>
        </p:nvSpPr>
        <p:spPr>
          <a:xfrm>
            <a:off x="2151964" y="1837228"/>
            <a:ext cx="9144000" cy="2164066"/>
          </a:xfrm>
        </p:spPr>
        <p:txBody>
          <a:bodyPr anchor="ctr">
            <a:noAutofit/>
          </a:bodyPr>
          <a:lstStyle>
            <a:lvl1pPr>
              <a:defRPr sz="4800" b="1">
                <a:solidFill>
                  <a:srgbClr val="003B49"/>
                </a:solidFill>
                <a:latin typeface="Calibri" panose="020F0502020204030204" pitchFamily="34" charset="0"/>
                <a:ea typeface="Calibri" panose="020F0502020204030204" pitchFamily="34" charset="0"/>
                <a:cs typeface="Calibri" panose="020F0502020204030204" pitchFamily="34" charset="0"/>
              </a:defRPr>
            </a:lvl1pPr>
          </a:lstStyle>
          <a:p>
            <a:pPr algn="l"/>
            <a:r>
              <a:rPr lang="en-US" sz="5200" b="1" dirty="0">
                <a:solidFill>
                  <a:srgbClr val="003B49"/>
                </a:solidFill>
                <a:latin typeface="Orgon Slab" panose="02000503000000020004" pitchFamily="50" charset="0"/>
              </a:rPr>
              <a:t>Click to add new section title</a:t>
            </a:r>
          </a:p>
        </p:txBody>
      </p:sp>
    </p:spTree>
    <p:extLst>
      <p:ext uri="{BB962C8B-B14F-4D97-AF65-F5344CB8AC3E}">
        <p14:creationId xmlns:p14="http://schemas.microsoft.com/office/powerpoint/2010/main" val="219961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156A72-64D7-C5C7-D76F-C67A5EAB44E8}"/>
              </a:ext>
            </a:extLst>
          </p:cNvPr>
          <p:cNvSpPr>
            <a:spLocks noChangeAspect="1"/>
          </p:cNvSpPr>
          <p:nvPr userDrawn="1"/>
        </p:nvSpPr>
        <p:spPr>
          <a:xfrm>
            <a:off x="1" y="6176963"/>
            <a:ext cx="12191999" cy="681038"/>
          </a:xfrm>
          <a:prstGeom prst="rect">
            <a:avLst/>
          </a:prstGeom>
          <a:solidFill>
            <a:srgbClr val="2DCC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4400" b="1">
                <a:solidFill>
                  <a:srgbClr val="003B4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2DCCD3"/>
              </a:buClr>
              <a:buSzPct val="175000"/>
              <a:defRPr>
                <a:solidFill>
                  <a:srgbClr val="003B49"/>
                </a:solidFill>
                <a:latin typeface="Libre Franklin" pitchFamily="2" charset="0"/>
              </a:defRPr>
            </a:lvl1pPr>
            <a:lvl2pPr>
              <a:buClr>
                <a:srgbClr val="2DCCD3"/>
              </a:buClr>
              <a:buSzPct val="175000"/>
              <a:defRPr>
                <a:solidFill>
                  <a:srgbClr val="003B49"/>
                </a:solidFill>
                <a:latin typeface="Libre Franklin" pitchFamily="2" charset="0"/>
              </a:defRPr>
            </a:lvl2pPr>
            <a:lvl3pPr>
              <a:buClr>
                <a:srgbClr val="2DCCD3"/>
              </a:buClr>
              <a:buSzPct val="175000"/>
              <a:defRPr>
                <a:solidFill>
                  <a:srgbClr val="003B49"/>
                </a:solidFill>
                <a:latin typeface="Libre Franklin" pitchFamily="2" charset="0"/>
              </a:defRPr>
            </a:lvl3pPr>
            <a:lvl4pPr>
              <a:buClr>
                <a:srgbClr val="2DCCD3"/>
              </a:buClr>
              <a:buSzPct val="175000"/>
              <a:defRPr>
                <a:solidFill>
                  <a:srgbClr val="003B49"/>
                </a:solidFill>
                <a:latin typeface="Libre Franklin" pitchFamily="2" charset="0"/>
              </a:defRPr>
            </a:lvl4pPr>
            <a:lvl5pPr>
              <a:buClr>
                <a:srgbClr val="2DCCD3"/>
              </a:buClr>
              <a:buSzPct val="175000"/>
              <a:defRPr>
                <a:solidFill>
                  <a:srgbClr val="003B49"/>
                </a:solidFill>
                <a:latin typeface="Libre Franklin"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890E9ED6-2EDB-4138-7CE4-E2047B330B58}"/>
              </a:ext>
            </a:extLst>
          </p:cNvPr>
          <p:cNvGrpSpPr/>
          <p:nvPr userDrawn="1"/>
        </p:nvGrpSpPr>
        <p:grpSpPr>
          <a:xfrm>
            <a:off x="-101599" y="5486400"/>
            <a:ext cx="12293598" cy="1371600"/>
            <a:chOff x="-101599" y="5486400"/>
            <a:chExt cx="12293598" cy="1371600"/>
          </a:xfrm>
        </p:grpSpPr>
        <p:grpSp>
          <p:nvGrpSpPr>
            <p:cNvPr id="7" name="Group 6">
              <a:extLst>
                <a:ext uri="{FF2B5EF4-FFF2-40B4-BE49-F238E27FC236}">
                  <a16:creationId xmlns:a16="http://schemas.microsoft.com/office/drawing/2014/main" id="{9B1F92A1-77BE-072C-E4E3-247E0081C8A5}"/>
                </a:ext>
              </a:extLst>
            </p:cNvPr>
            <p:cNvGrpSpPr/>
            <p:nvPr userDrawn="1"/>
          </p:nvGrpSpPr>
          <p:grpSpPr>
            <a:xfrm>
              <a:off x="-101599" y="6166138"/>
              <a:ext cx="12293598" cy="690562"/>
              <a:chOff x="-101598" y="6186486"/>
              <a:chExt cx="12293598" cy="690562"/>
            </a:xfrm>
          </p:grpSpPr>
          <p:pic>
            <p:nvPicPr>
              <p:cNvPr id="8" name="Picture 7">
                <a:extLst>
                  <a:ext uri="{FF2B5EF4-FFF2-40B4-BE49-F238E27FC236}">
                    <a16:creationId xmlns:a16="http://schemas.microsoft.com/office/drawing/2014/main" id="{18939A6B-8A02-E568-8A66-680E2AF64903}"/>
                  </a:ext>
                </a:extLst>
              </p:cNvPr>
              <p:cNvPicPr>
                <a:picLocks noChangeAspect="1"/>
              </p:cNvPicPr>
              <p:nvPr/>
            </p:nvPicPr>
            <p:blipFill>
              <a:blip r:embed="rId2">
                <a:alphaModFix/>
                <a:extLst>
                  <a:ext uri="{28A0092B-C50C-407E-A947-70E740481C1C}">
                    <a14:useLocalDpi xmlns:a14="http://schemas.microsoft.com/office/drawing/2010/main" val="0"/>
                  </a:ext>
                </a:extLst>
              </a:blip>
              <a:srcRect l="-1" t="-1079" r="90904" b="-2"/>
              <a:stretch/>
            </p:blipFill>
            <p:spPr>
              <a:xfrm rot="16200000">
                <a:off x="5384642" y="700246"/>
                <a:ext cx="681040" cy="11653520"/>
              </a:xfrm>
              <a:prstGeom prst="rect">
                <a:avLst/>
              </a:prstGeom>
            </p:spPr>
          </p:pic>
          <p:pic>
            <p:nvPicPr>
              <p:cNvPr id="9" name="Picture 8">
                <a:extLst>
                  <a:ext uri="{FF2B5EF4-FFF2-40B4-BE49-F238E27FC236}">
                    <a16:creationId xmlns:a16="http://schemas.microsoft.com/office/drawing/2014/main" id="{B0CBC390-7450-3CCF-D3A2-4D12F857F94E}"/>
                  </a:ext>
                </a:extLst>
              </p:cNvPr>
              <p:cNvPicPr>
                <a:picLocks noChangeAspect="1"/>
              </p:cNvPicPr>
              <p:nvPr/>
            </p:nvPicPr>
            <p:blipFill>
              <a:blip r:embed="rId2">
                <a:alphaModFix/>
                <a:extLst>
                  <a:ext uri="{28A0092B-C50C-407E-A947-70E740481C1C}">
                    <a14:useLocalDpi xmlns:a14="http://schemas.microsoft.com/office/drawing/2010/main" val="0"/>
                  </a:ext>
                </a:extLst>
              </a:blip>
              <a:srcRect l="-1" t="-1079" r="90904" b="94574"/>
              <a:stretch/>
            </p:blipFill>
            <p:spPr>
              <a:xfrm rot="16200000">
                <a:off x="11476489" y="6161537"/>
                <a:ext cx="681040" cy="749982"/>
              </a:xfrm>
              <a:prstGeom prst="rect">
                <a:avLst/>
              </a:prstGeom>
            </p:spPr>
          </p:pic>
        </p:grpSp>
        <p:sp>
          <p:nvSpPr>
            <p:cNvPr id="10" name="Subtitle 2">
              <a:extLst>
                <a:ext uri="{FF2B5EF4-FFF2-40B4-BE49-F238E27FC236}">
                  <a16:creationId xmlns:a16="http://schemas.microsoft.com/office/drawing/2014/main" id="{A84CAF00-6AA1-3618-D6C8-FB9CBB6B2279}"/>
                </a:ext>
              </a:extLst>
            </p:cNvPr>
            <p:cNvSpPr txBox="1">
              <a:spLocks/>
            </p:cNvSpPr>
            <p:nvPr userDrawn="1"/>
          </p:nvSpPr>
          <p:spPr>
            <a:xfrm>
              <a:off x="2269103" y="6231178"/>
              <a:ext cx="9144000" cy="58649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a:solidFill>
                    <a:srgbClr val="003B49"/>
                  </a:solidFill>
                  <a:latin typeface="Orgon Slab" panose="02000503000000020004" pitchFamily="50" charset="0"/>
                </a:rPr>
                <a:t>Student Well-Being</a:t>
              </a:r>
            </a:p>
          </p:txBody>
        </p:sp>
        <p:sp>
          <p:nvSpPr>
            <p:cNvPr id="11" name="Rectangle 10">
              <a:extLst>
                <a:ext uri="{FF2B5EF4-FFF2-40B4-BE49-F238E27FC236}">
                  <a16:creationId xmlns:a16="http://schemas.microsoft.com/office/drawing/2014/main" id="{AF0C514C-0AA1-D38E-9451-7188BBA775C6}"/>
                </a:ext>
              </a:extLst>
            </p:cNvPr>
            <p:cNvSpPr>
              <a:spLocks noChangeAspect="1"/>
            </p:cNvSpPr>
            <p:nvPr userDrawn="1"/>
          </p:nvSpPr>
          <p:spPr>
            <a:xfrm>
              <a:off x="286338" y="5486400"/>
              <a:ext cx="1506901" cy="1371600"/>
            </a:xfrm>
            <a:prstGeom prst="rect">
              <a:avLst/>
            </a:prstGeom>
            <a:solidFill>
              <a:srgbClr val="003B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29B4351-99C0-A1BD-8232-46FE2E1A30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698" y="5690292"/>
              <a:ext cx="1214179" cy="986029"/>
            </a:xfrm>
            <a:prstGeom prst="rect">
              <a:avLst/>
            </a:prstGeom>
          </p:spPr>
        </p:pic>
      </p:grpSp>
    </p:spTree>
    <p:extLst>
      <p:ext uri="{BB962C8B-B14F-4D97-AF65-F5344CB8AC3E}">
        <p14:creationId xmlns:p14="http://schemas.microsoft.com/office/powerpoint/2010/main" val="9491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6A6A80-DC08-6834-1490-EF888AE0D148}"/>
              </a:ext>
            </a:extLst>
          </p:cNvPr>
          <p:cNvSpPr>
            <a:spLocks noGrp="1"/>
          </p:cNvSpPr>
          <p:nvPr>
            <p:ph type="title"/>
          </p:nvPr>
        </p:nvSpPr>
        <p:spPr>
          <a:xfrm>
            <a:off x="838200" y="365125"/>
            <a:ext cx="10515600" cy="1325563"/>
          </a:xfrm>
        </p:spPr>
        <p:txBody>
          <a:bodyPr>
            <a:normAutofit/>
          </a:bodyPr>
          <a:lstStyle>
            <a:lvl1pPr>
              <a:defRPr sz="4400" b="1">
                <a:solidFill>
                  <a:srgbClr val="003B4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022DE60C-4EB1-46CE-5C4A-E577BB1BB30A}"/>
              </a:ext>
            </a:extLst>
          </p:cNvPr>
          <p:cNvSpPr>
            <a:spLocks noGrp="1"/>
          </p:cNvSpPr>
          <p:nvPr>
            <p:ph idx="1"/>
          </p:nvPr>
        </p:nvSpPr>
        <p:spPr>
          <a:xfrm>
            <a:off x="838200" y="1789529"/>
            <a:ext cx="5181600" cy="4351338"/>
          </a:xfrm>
        </p:spPr>
        <p:txBody>
          <a:bodyPr/>
          <a:lstStyle>
            <a:lvl1pPr>
              <a:buClr>
                <a:srgbClr val="2DCCD3"/>
              </a:buClr>
              <a:buSzPct val="175000"/>
              <a:defRPr>
                <a:solidFill>
                  <a:srgbClr val="003B49"/>
                </a:solidFill>
                <a:latin typeface="Libre Franklin" pitchFamily="2" charset="0"/>
              </a:defRPr>
            </a:lvl1pPr>
            <a:lvl2pPr>
              <a:buClr>
                <a:srgbClr val="2DCCD3"/>
              </a:buClr>
              <a:buSzPct val="175000"/>
              <a:defRPr>
                <a:solidFill>
                  <a:srgbClr val="003B49"/>
                </a:solidFill>
                <a:latin typeface="Libre Franklin" pitchFamily="2" charset="0"/>
              </a:defRPr>
            </a:lvl2pPr>
            <a:lvl3pPr>
              <a:buClr>
                <a:srgbClr val="2DCCD3"/>
              </a:buClr>
              <a:buSzPct val="175000"/>
              <a:defRPr>
                <a:solidFill>
                  <a:srgbClr val="003B49"/>
                </a:solidFill>
                <a:latin typeface="Libre Franklin" pitchFamily="2" charset="0"/>
              </a:defRPr>
            </a:lvl3pPr>
            <a:lvl4pPr>
              <a:buClr>
                <a:srgbClr val="2DCCD3"/>
              </a:buClr>
              <a:buSzPct val="175000"/>
              <a:defRPr>
                <a:solidFill>
                  <a:srgbClr val="003B49"/>
                </a:solidFill>
                <a:latin typeface="Libre Franklin" pitchFamily="2" charset="0"/>
              </a:defRPr>
            </a:lvl4pPr>
            <a:lvl5pPr>
              <a:buClr>
                <a:srgbClr val="2DCCD3"/>
              </a:buClr>
              <a:buSzPct val="175000"/>
              <a:defRPr>
                <a:solidFill>
                  <a:srgbClr val="003B49"/>
                </a:solidFill>
                <a:latin typeface="Libre Franklin"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08EE178E-A3DC-29D2-A8B6-D8EAE53C340F}"/>
              </a:ext>
            </a:extLst>
          </p:cNvPr>
          <p:cNvGrpSpPr/>
          <p:nvPr userDrawn="1"/>
        </p:nvGrpSpPr>
        <p:grpSpPr>
          <a:xfrm>
            <a:off x="-101599" y="5486400"/>
            <a:ext cx="12293599" cy="1371601"/>
            <a:chOff x="-101599" y="5486400"/>
            <a:chExt cx="12293599" cy="1371601"/>
          </a:xfrm>
        </p:grpSpPr>
        <p:sp>
          <p:nvSpPr>
            <p:cNvPr id="17" name="Rectangle 16">
              <a:extLst>
                <a:ext uri="{FF2B5EF4-FFF2-40B4-BE49-F238E27FC236}">
                  <a16:creationId xmlns:a16="http://schemas.microsoft.com/office/drawing/2014/main" id="{9C014F88-1ECF-9DC1-3D45-7AB6BEA66A95}"/>
                </a:ext>
              </a:extLst>
            </p:cNvPr>
            <p:cNvSpPr>
              <a:spLocks noChangeAspect="1"/>
            </p:cNvSpPr>
            <p:nvPr userDrawn="1"/>
          </p:nvSpPr>
          <p:spPr>
            <a:xfrm>
              <a:off x="1" y="6176963"/>
              <a:ext cx="12191999" cy="681038"/>
            </a:xfrm>
            <a:prstGeom prst="rect">
              <a:avLst/>
            </a:prstGeom>
            <a:solidFill>
              <a:srgbClr val="2DCC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9DC05F5-AE2E-7277-DE17-81A2D63DFCA6}"/>
                </a:ext>
              </a:extLst>
            </p:cNvPr>
            <p:cNvGrpSpPr/>
            <p:nvPr userDrawn="1"/>
          </p:nvGrpSpPr>
          <p:grpSpPr>
            <a:xfrm>
              <a:off x="-101599" y="5486400"/>
              <a:ext cx="12293598" cy="1371600"/>
              <a:chOff x="-101599" y="5486400"/>
              <a:chExt cx="12293598" cy="1371600"/>
            </a:xfrm>
          </p:grpSpPr>
          <p:grpSp>
            <p:nvGrpSpPr>
              <p:cNvPr id="11" name="Group 10">
                <a:extLst>
                  <a:ext uri="{FF2B5EF4-FFF2-40B4-BE49-F238E27FC236}">
                    <a16:creationId xmlns:a16="http://schemas.microsoft.com/office/drawing/2014/main" id="{234627CD-A7F5-6AFA-D19E-5E8E15DBE04D}"/>
                  </a:ext>
                </a:extLst>
              </p:cNvPr>
              <p:cNvGrpSpPr/>
              <p:nvPr userDrawn="1"/>
            </p:nvGrpSpPr>
            <p:grpSpPr>
              <a:xfrm>
                <a:off x="-101599" y="6166138"/>
                <a:ext cx="12293598" cy="690562"/>
                <a:chOff x="-101598" y="6186486"/>
                <a:chExt cx="12293598" cy="690562"/>
              </a:xfrm>
            </p:grpSpPr>
            <p:pic>
              <p:nvPicPr>
                <p:cNvPr id="15" name="Picture 14">
                  <a:extLst>
                    <a:ext uri="{FF2B5EF4-FFF2-40B4-BE49-F238E27FC236}">
                      <a16:creationId xmlns:a16="http://schemas.microsoft.com/office/drawing/2014/main" id="{B0CF0042-06A0-5792-0494-E7AA03200370}"/>
                    </a:ext>
                  </a:extLst>
                </p:cNvPr>
                <p:cNvPicPr>
                  <a:picLocks noChangeAspect="1"/>
                </p:cNvPicPr>
                <p:nvPr/>
              </p:nvPicPr>
              <p:blipFill>
                <a:blip r:embed="rId2">
                  <a:alphaModFix/>
                  <a:extLst>
                    <a:ext uri="{28A0092B-C50C-407E-A947-70E740481C1C}">
                      <a14:useLocalDpi xmlns:a14="http://schemas.microsoft.com/office/drawing/2010/main" val="0"/>
                    </a:ext>
                  </a:extLst>
                </a:blip>
                <a:srcRect l="-1" t="-1079" r="90904" b="-2"/>
                <a:stretch/>
              </p:blipFill>
              <p:spPr>
                <a:xfrm rot="16200000">
                  <a:off x="5384642" y="700246"/>
                  <a:ext cx="681040" cy="11653520"/>
                </a:xfrm>
                <a:prstGeom prst="rect">
                  <a:avLst/>
                </a:prstGeom>
              </p:spPr>
            </p:pic>
            <p:pic>
              <p:nvPicPr>
                <p:cNvPr id="16" name="Picture 15">
                  <a:extLst>
                    <a:ext uri="{FF2B5EF4-FFF2-40B4-BE49-F238E27FC236}">
                      <a16:creationId xmlns:a16="http://schemas.microsoft.com/office/drawing/2014/main" id="{0782B762-EC5C-D17B-C1DD-FEE07A23B32A}"/>
                    </a:ext>
                  </a:extLst>
                </p:cNvPr>
                <p:cNvPicPr>
                  <a:picLocks noChangeAspect="1"/>
                </p:cNvPicPr>
                <p:nvPr/>
              </p:nvPicPr>
              <p:blipFill>
                <a:blip r:embed="rId2">
                  <a:alphaModFix/>
                  <a:extLst>
                    <a:ext uri="{28A0092B-C50C-407E-A947-70E740481C1C}">
                      <a14:useLocalDpi xmlns:a14="http://schemas.microsoft.com/office/drawing/2010/main" val="0"/>
                    </a:ext>
                  </a:extLst>
                </a:blip>
                <a:srcRect l="-1" t="-1079" r="90904" b="94574"/>
                <a:stretch/>
              </p:blipFill>
              <p:spPr>
                <a:xfrm rot="16200000">
                  <a:off x="11476489" y="6161537"/>
                  <a:ext cx="681040" cy="749982"/>
                </a:xfrm>
                <a:prstGeom prst="rect">
                  <a:avLst/>
                </a:prstGeom>
              </p:spPr>
            </p:pic>
          </p:grpSp>
          <p:sp>
            <p:nvSpPr>
              <p:cNvPr id="12" name="Subtitle 2">
                <a:extLst>
                  <a:ext uri="{FF2B5EF4-FFF2-40B4-BE49-F238E27FC236}">
                    <a16:creationId xmlns:a16="http://schemas.microsoft.com/office/drawing/2014/main" id="{C9D29093-867D-5C2B-EEF0-FA62CBD486D2}"/>
                  </a:ext>
                </a:extLst>
              </p:cNvPr>
              <p:cNvSpPr txBox="1">
                <a:spLocks/>
              </p:cNvSpPr>
              <p:nvPr userDrawn="1"/>
            </p:nvSpPr>
            <p:spPr>
              <a:xfrm>
                <a:off x="2269103" y="6231178"/>
                <a:ext cx="9144000" cy="58649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a:solidFill>
                      <a:srgbClr val="003B49"/>
                    </a:solidFill>
                    <a:latin typeface="Orgon Slab" panose="02000503000000020004" pitchFamily="50" charset="0"/>
                  </a:rPr>
                  <a:t>Student Well-Being</a:t>
                </a:r>
              </a:p>
            </p:txBody>
          </p:sp>
          <p:sp>
            <p:nvSpPr>
              <p:cNvPr id="13" name="Rectangle 12">
                <a:extLst>
                  <a:ext uri="{FF2B5EF4-FFF2-40B4-BE49-F238E27FC236}">
                    <a16:creationId xmlns:a16="http://schemas.microsoft.com/office/drawing/2014/main" id="{4FC84A06-55E1-E609-69F1-572FD3D1D60F}"/>
                  </a:ext>
                </a:extLst>
              </p:cNvPr>
              <p:cNvSpPr>
                <a:spLocks noChangeAspect="1"/>
              </p:cNvSpPr>
              <p:nvPr userDrawn="1"/>
            </p:nvSpPr>
            <p:spPr>
              <a:xfrm>
                <a:off x="286338" y="5486400"/>
                <a:ext cx="1506901" cy="1371600"/>
              </a:xfrm>
              <a:prstGeom prst="rect">
                <a:avLst/>
              </a:prstGeom>
              <a:solidFill>
                <a:srgbClr val="003B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D3ED882-86CF-7016-2F9F-1C2740EE53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698" y="5690292"/>
                <a:ext cx="1214179" cy="986029"/>
              </a:xfrm>
              <a:prstGeom prst="rect">
                <a:avLst/>
              </a:prstGeom>
            </p:spPr>
          </p:pic>
        </p:grpSp>
      </p:grpSp>
      <p:sp>
        <p:nvSpPr>
          <p:cNvPr id="19" name="Content Placeholder 2">
            <a:extLst>
              <a:ext uri="{FF2B5EF4-FFF2-40B4-BE49-F238E27FC236}">
                <a16:creationId xmlns:a16="http://schemas.microsoft.com/office/drawing/2014/main" id="{0DD56896-E48E-65BB-1D54-47F1B03EC753}"/>
              </a:ext>
            </a:extLst>
          </p:cNvPr>
          <p:cNvSpPr>
            <a:spLocks noGrp="1"/>
          </p:cNvSpPr>
          <p:nvPr>
            <p:ph idx="10"/>
          </p:nvPr>
        </p:nvSpPr>
        <p:spPr>
          <a:xfrm>
            <a:off x="6172200" y="1784116"/>
            <a:ext cx="5181600" cy="4351338"/>
          </a:xfrm>
        </p:spPr>
        <p:txBody>
          <a:bodyPr/>
          <a:lstStyle>
            <a:lvl1pPr>
              <a:buClr>
                <a:srgbClr val="2DCCD3"/>
              </a:buClr>
              <a:buSzPct val="175000"/>
              <a:defRPr>
                <a:solidFill>
                  <a:srgbClr val="003B49"/>
                </a:solidFill>
                <a:latin typeface="Libre Franklin" pitchFamily="2" charset="0"/>
              </a:defRPr>
            </a:lvl1pPr>
            <a:lvl2pPr>
              <a:buClr>
                <a:srgbClr val="2DCCD3"/>
              </a:buClr>
              <a:buSzPct val="175000"/>
              <a:defRPr>
                <a:solidFill>
                  <a:srgbClr val="003B49"/>
                </a:solidFill>
                <a:latin typeface="Libre Franklin" pitchFamily="2" charset="0"/>
              </a:defRPr>
            </a:lvl2pPr>
            <a:lvl3pPr>
              <a:buClr>
                <a:srgbClr val="2DCCD3"/>
              </a:buClr>
              <a:buSzPct val="175000"/>
              <a:defRPr>
                <a:solidFill>
                  <a:srgbClr val="003B49"/>
                </a:solidFill>
                <a:latin typeface="Libre Franklin" pitchFamily="2" charset="0"/>
              </a:defRPr>
            </a:lvl3pPr>
            <a:lvl4pPr>
              <a:buClr>
                <a:srgbClr val="2DCCD3"/>
              </a:buClr>
              <a:buSzPct val="175000"/>
              <a:defRPr>
                <a:solidFill>
                  <a:srgbClr val="003B49"/>
                </a:solidFill>
                <a:latin typeface="Libre Franklin" pitchFamily="2" charset="0"/>
              </a:defRPr>
            </a:lvl4pPr>
            <a:lvl5pPr>
              <a:buClr>
                <a:srgbClr val="2DCCD3"/>
              </a:buClr>
              <a:buSzPct val="175000"/>
              <a:defRPr>
                <a:solidFill>
                  <a:srgbClr val="003B49"/>
                </a:solidFill>
                <a:latin typeface="Libre Franklin"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808247"/>
            <a:ext cx="5157787" cy="823912"/>
          </a:xfrm>
          <a:solidFill>
            <a:srgbClr val="003B49"/>
          </a:solidFill>
        </p:spPr>
        <p:txBody>
          <a:bodyPr anchor="b">
            <a:noAutofit/>
          </a:bodyPr>
          <a:lstStyle>
            <a:lvl1pPr marL="0" indent="0">
              <a:buNone/>
              <a:defRPr sz="2800" b="1" i="1">
                <a:solidFill>
                  <a:schemeClr val="bg1"/>
                </a:solidFill>
                <a:latin typeface="Libre Frankli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A034D392-1774-3CAC-7002-689D33E475ED}"/>
              </a:ext>
            </a:extLst>
          </p:cNvPr>
          <p:cNvSpPr>
            <a:spLocks noGrp="1"/>
          </p:cNvSpPr>
          <p:nvPr>
            <p:ph type="title"/>
          </p:nvPr>
        </p:nvSpPr>
        <p:spPr>
          <a:xfrm>
            <a:off x="838200" y="365125"/>
            <a:ext cx="10515600" cy="1325563"/>
          </a:xfrm>
        </p:spPr>
        <p:txBody>
          <a:bodyPr>
            <a:normAutofit/>
          </a:bodyPr>
          <a:lstStyle>
            <a:lvl1pPr>
              <a:defRPr sz="4400" b="1">
                <a:solidFill>
                  <a:srgbClr val="003B4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0ED5B8F7-D49B-2BF0-AA71-72F32C204F98}"/>
              </a:ext>
            </a:extLst>
          </p:cNvPr>
          <p:cNvSpPr>
            <a:spLocks noGrp="1"/>
          </p:cNvSpPr>
          <p:nvPr>
            <p:ph idx="10"/>
          </p:nvPr>
        </p:nvSpPr>
        <p:spPr>
          <a:xfrm>
            <a:off x="838200" y="2763834"/>
            <a:ext cx="5181600" cy="3348216"/>
          </a:xfrm>
        </p:spPr>
        <p:txBody>
          <a:bodyPr/>
          <a:lstStyle>
            <a:lvl1pPr>
              <a:buClr>
                <a:srgbClr val="2DCCD3"/>
              </a:buClr>
              <a:buSzPct val="175000"/>
              <a:defRPr>
                <a:solidFill>
                  <a:srgbClr val="003B49"/>
                </a:solidFill>
                <a:latin typeface="Libre Franklin" pitchFamily="2" charset="0"/>
              </a:defRPr>
            </a:lvl1pPr>
            <a:lvl2pPr>
              <a:buClr>
                <a:srgbClr val="2DCCD3"/>
              </a:buClr>
              <a:buSzPct val="175000"/>
              <a:defRPr>
                <a:solidFill>
                  <a:srgbClr val="003B49"/>
                </a:solidFill>
                <a:latin typeface="Libre Franklin" pitchFamily="2" charset="0"/>
              </a:defRPr>
            </a:lvl2pPr>
            <a:lvl3pPr>
              <a:buClr>
                <a:srgbClr val="2DCCD3"/>
              </a:buClr>
              <a:buSzPct val="175000"/>
              <a:defRPr>
                <a:solidFill>
                  <a:srgbClr val="003B49"/>
                </a:solidFill>
                <a:latin typeface="Libre Franklin" pitchFamily="2" charset="0"/>
              </a:defRPr>
            </a:lvl3pPr>
            <a:lvl4pPr>
              <a:buClr>
                <a:srgbClr val="2DCCD3"/>
              </a:buClr>
              <a:buSzPct val="175000"/>
              <a:defRPr>
                <a:solidFill>
                  <a:srgbClr val="003B49"/>
                </a:solidFill>
                <a:latin typeface="Libre Franklin" pitchFamily="2" charset="0"/>
              </a:defRPr>
            </a:lvl4pPr>
            <a:lvl5pPr>
              <a:buClr>
                <a:srgbClr val="2DCCD3"/>
              </a:buClr>
              <a:buSzPct val="175000"/>
              <a:defRPr>
                <a:solidFill>
                  <a:srgbClr val="003B49"/>
                </a:solidFill>
                <a:latin typeface="Libre Franklin"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a:extLst>
              <a:ext uri="{FF2B5EF4-FFF2-40B4-BE49-F238E27FC236}">
                <a16:creationId xmlns:a16="http://schemas.microsoft.com/office/drawing/2014/main" id="{286AA477-4A31-257B-31AE-501A36043803}"/>
              </a:ext>
            </a:extLst>
          </p:cNvPr>
          <p:cNvGrpSpPr/>
          <p:nvPr userDrawn="1"/>
        </p:nvGrpSpPr>
        <p:grpSpPr>
          <a:xfrm>
            <a:off x="-101599" y="5486400"/>
            <a:ext cx="12293599" cy="1371601"/>
            <a:chOff x="-101599" y="5486400"/>
            <a:chExt cx="12293599" cy="1371601"/>
          </a:xfrm>
        </p:grpSpPr>
        <p:sp>
          <p:nvSpPr>
            <p:cNvPr id="13" name="Rectangle 12">
              <a:extLst>
                <a:ext uri="{FF2B5EF4-FFF2-40B4-BE49-F238E27FC236}">
                  <a16:creationId xmlns:a16="http://schemas.microsoft.com/office/drawing/2014/main" id="{3577FACC-E459-08DA-1E72-883CE3D2EC56}"/>
                </a:ext>
              </a:extLst>
            </p:cNvPr>
            <p:cNvSpPr>
              <a:spLocks noChangeAspect="1"/>
            </p:cNvSpPr>
            <p:nvPr userDrawn="1"/>
          </p:nvSpPr>
          <p:spPr>
            <a:xfrm>
              <a:off x="1" y="6176963"/>
              <a:ext cx="12191999" cy="681038"/>
            </a:xfrm>
            <a:prstGeom prst="rect">
              <a:avLst/>
            </a:prstGeom>
            <a:solidFill>
              <a:srgbClr val="2DCC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9A2EBC3-2E40-0739-79EF-AD28CC28E5FD}"/>
                </a:ext>
              </a:extLst>
            </p:cNvPr>
            <p:cNvGrpSpPr/>
            <p:nvPr userDrawn="1"/>
          </p:nvGrpSpPr>
          <p:grpSpPr>
            <a:xfrm>
              <a:off x="-101599" y="5486400"/>
              <a:ext cx="12293598" cy="1371600"/>
              <a:chOff x="-101599" y="5486400"/>
              <a:chExt cx="12293598" cy="1371600"/>
            </a:xfrm>
          </p:grpSpPr>
          <p:grpSp>
            <p:nvGrpSpPr>
              <p:cNvPr id="15" name="Group 14">
                <a:extLst>
                  <a:ext uri="{FF2B5EF4-FFF2-40B4-BE49-F238E27FC236}">
                    <a16:creationId xmlns:a16="http://schemas.microsoft.com/office/drawing/2014/main" id="{23E65CAF-C52A-EC62-D9F2-CFD05E61C679}"/>
                  </a:ext>
                </a:extLst>
              </p:cNvPr>
              <p:cNvGrpSpPr/>
              <p:nvPr userDrawn="1"/>
            </p:nvGrpSpPr>
            <p:grpSpPr>
              <a:xfrm>
                <a:off x="-101599" y="6166138"/>
                <a:ext cx="12293598" cy="690562"/>
                <a:chOff x="-101598" y="6186486"/>
                <a:chExt cx="12293598" cy="690562"/>
              </a:xfrm>
            </p:grpSpPr>
            <p:pic>
              <p:nvPicPr>
                <p:cNvPr id="19" name="Picture 18">
                  <a:extLst>
                    <a:ext uri="{FF2B5EF4-FFF2-40B4-BE49-F238E27FC236}">
                      <a16:creationId xmlns:a16="http://schemas.microsoft.com/office/drawing/2014/main" id="{E4B523CC-A566-5F55-DB2F-F888FD484889}"/>
                    </a:ext>
                  </a:extLst>
                </p:cNvPr>
                <p:cNvPicPr>
                  <a:picLocks noChangeAspect="1"/>
                </p:cNvPicPr>
                <p:nvPr/>
              </p:nvPicPr>
              <p:blipFill>
                <a:blip r:embed="rId2">
                  <a:alphaModFix/>
                  <a:extLst>
                    <a:ext uri="{28A0092B-C50C-407E-A947-70E740481C1C}">
                      <a14:useLocalDpi xmlns:a14="http://schemas.microsoft.com/office/drawing/2010/main" val="0"/>
                    </a:ext>
                  </a:extLst>
                </a:blip>
                <a:srcRect l="-1" t="-1079" r="90904" b="-2"/>
                <a:stretch/>
              </p:blipFill>
              <p:spPr>
                <a:xfrm rot="16200000">
                  <a:off x="5384642" y="700246"/>
                  <a:ext cx="681040" cy="11653520"/>
                </a:xfrm>
                <a:prstGeom prst="rect">
                  <a:avLst/>
                </a:prstGeom>
              </p:spPr>
            </p:pic>
            <p:pic>
              <p:nvPicPr>
                <p:cNvPr id="20" name="Picture 19">
                  <a:extLst>
                    <a:ext uri="{FF2B5EF4-FFF2-40B4-BE49-F238E27FC236}">
                      <a16:creationId xmlns:a16="http://schemas.microsoft.com/office/drawing/2014/main" id="{652698E2-E3D2-9614-F2D6-3BA88384BA96}"/>
                    </a:ext>
                  </a:extLst>
                </p:cNvPr>
                <p:cNvPicPr>
                  <a:picLocks noChangeAspect="1"/>
                </p:cNvPicPr>
                <p:nvPr/>
              </p:nvPicPr>
              <p:blipFill>
                <a:blip r:embed="rId2">
                  <a:alphaModFix/>
                  <a:extLst>
                    <a:ext uri="{28A0092B-C50C-407E-A947-70E740481C1C}">
                      <a14:useLocalDpi xmlns:a14="http://schemas.microsoft.com/office/drawing/2010/main" val="0"/>
                    </a:ext>
                  </a:extLst>
                </a:blip>
                <a:srcRect l="-1" t="-1079" r="90904" b="94574"/>
                <a:stretch/>
              </p:blipFill>
              <p:spPr>
                <a:xfrm rot="16200000">
                  <a:off x="11476489" y="6161537"/>
                  <a:ext cx="681040" cy="749982"/>
                </a:xfrm>
                <a:prstGeom prst="rect">
                  <a:avLst/>
                </a:prstGeom>
              </p:spPr>
            </p:pic>
          </p:grpSp>
          <p:sp>
            <p:nvSpPr>
              <p:cNvPr id="16" name="Subtitle 2">
                <a:extLst>
                  <a:ext uri="{FF2B5EF4-FFF2-40B4-BE49-F238E27FC236}">
                    <a16:creationId xmlns:a16="http://schemas.microsoft.com/office/drawing/2014/main" id="{D1C3D346-814B-FA22-B8CD-7D0365178588}"/>
                  </a:ext>
                </a:extLst>
              </p:cNvPr>
              <p:cNvSpPr txBox="1">
                <a:spLocks/>
              </p:cNvSpPr>
              <p:nvPr userDrawn="1"/>
            </p:nvSpPr>
            <p:spPr>
              <a:xfrm>
                <a:off x="2269103" y="6231178"/>
                <a:ext cx="9144000" cy="58649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a:solidFill>
                      <a:srgbClr val="003B49"/>
                    </a:solidFill>
                    <a:latin typeface="Orgon Slab" panose="02000503000000020004" pitchFamily="50" charset="0"/>
                  </a:rPr>
                  <a:t>Student Well-Being</a:t>
                </a:r>
              </a:p>
            </p:txBody>
          </p:sp>
          <p:sp>
            <p:nvSpPr>
              <p:cNvPr id="17" name="Rectangle 16">
                <a:extLst>
                  <a:ext uri="{FF2B5EF4-FFF2-40B4-BE49-F238E27FC236}">
                    <a16:creationId xmlns:a16="http://schemas.microsoft.com/office/drawing/2014/main" id="{387C14E5-43A9-0914-008C-6AC6AD9F1F16}"/>
                  </a:ext>
                </a:extLst>
              </p:cNvPr>
              <p:cNvSpPr>
                <a:spLocks noChangeAspect="1"/>
              </p:cNvSpPr>
              <p:nvPr userDrawn="1"/>
            </p:nvSpPr>
            <p:spPr>
              <a:xfrm>
                <a:off x="286338" y="5486400"/>
                <a:ext cx="1506901" cy="1371600"/>
              </a:xfrm>
              <a:prstGeom prst="rect">
                <a:avLst/>
              </a:prstGeom>
              <a:solidFill>
                <a:srgbClr val="003B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D3E544B-CD29-ADF5-E482-360F74F4EE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698" y="5690292"/>
                <a:ext cx="1214179" cy="986029"/>
              </a:xfrm>
              <a:prstGeom prst="rect">
                <a:avLst/>
              </a:prstGeom>
            </p:spPr>
          </p:pic>
        </p:grpSp>
      </p:grpSp>
      <p:sp>
        <p:nvSpPr>
          <p:cNvPr id="21" name="Content Placeholder 2">
            <a:extLst>
              <a:ext uri="{FF2B5EF4-FFF2-40B4-BE49-F238E27FC236}">
                <a16:creationId xmlns:a16="http://schemas.microsoft.com/office/drawing/2014/main" id="{48692D9A-B671-8AE6-51F5-44BE10B68891}"/>
              </a:ext>
            </a:extLst>
          </p:cNvPr>
          <p:cNvSpPr>
            <a:spLocks noGrp="1"/>
          </p:cNvSpPr>
          <p:nvPr>
            <p:ph idx="11"/>
          </p:nvPr>
        </p:nvSpPr>
        <p:spPr>
          <a:xfrm>
            <a:off x="6172200" y="2758421"/>
            <a:ext cx="5181600" cy="3348216"/>
          </a:xfrm>
        </p:spPr>
        <p:txBody>
          <a:bodyPr/>
          <a:lstStyle>
            <a:lvl1pPr>
              <a:buClr>
                <a:srgbClr val="2DCCD3"/>
              </a:buClr>
              <a:buSzPct val="175000"/>
              <a:defRPr>
                <a:solidFill>
                  <a:srgbClr val="003B49"/>
                </a:solidFill>
                <a:latin typeface="Libre Franklin" pitchFamily="2" charset="0"/>
              </a:defRPr>
            </a:lvl1pPr>
            <a:lvl2pPr>
              <a:buClr>
                <a:srgbClr val="2DCCD3"/>
              </a:buClr>
              <a:buSzPct val="175000"/>
              <a:defRPr>
                <a:solidFill>
                  <a:srgbClr val="003B49"/>
                </a:solidFill>
                <a:latin typeface="Libre Franklin" pitchFamily="2" charset="0"/>
              </a:defRPr>
            </a:lvl2pPr>
            <a:lvl3pPr>
              <a:buClr>
                <a:srgbClr val="2DCCD3"/>
              </a:buClr>
              <a:buSzPct val="175000"/>
              <a:defRPr>
                <a:solidFill>
                  <a:srgbClr val="003B49"/>
                </a:solidFill>
                <a:latin typeface="Libre Franklin" pitchFamily="2" charset="0"/>
              </a:defRPr>
            </a:lvl3pPr>
            <a:lvl4pPr>
              <a:buClr>
                <a:srgbClr val="2DCCD3"/>
              </a:buClr>
              <a:buSzPct val="175000"/>
              <a:defRPr>
                <a:solidFill>
                  <a:srgbClr val="003B49"/>
                </a:solidFill>
                <a:latin typeface="Libre Franklin" pitchFamily="2" charset="0"/>
              </a:defRPr>
            </a:lvl4pPr>
            <a:lvl5pPr>
              <a:buClr>
                <a:srgbClr val="2DCCD3"/>
              </a:buClr>
              <a:buSzPct val="175000"/>
              <a:defRPr>
                <a:solidFill>
                  <a:srgbClr val="003B49"/>
                </a:solidFill>
                <a:latin typeface="Libre Franklin"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82679481-6D42-51D7-B2F5-8F0CFF8B7387}"/>
              </a:ext>
            </a:extLst>
          </p:cNvPr>
          <p:cNvSpPr>
            <a:spLocks noGrp="1"/>
          </p:cNvSpPr>
          <p:nvPr>
            <p:ph type="body" idx="12"/>
          </p:nvPr>
        </p:nvSpPr>
        <p:spPr>
          <a:xfrm>
            <a:off x="6172200" y="1808247"/>
            <a:ext cx="5157787" cy="823912"/>
          </a:xfrm>
          <a:solidFill>
            <a:srgbClr val="003B49"/>
          </a:solidFill>
        </p:spPr>
        <p:txBody>
          <a:bodyPr anchor="b">
            <a:noAutofit/>
          </a:bodyPr>
          <a:lstStyle>
            <a:lvl1pPr marL="0" indent="0">
              <a:buNone/>
              <a:defRPr sz="2800" b="1" i="1">
                <a:solidFill>
                  <a:schemeClr val="bg1"/>
                </a:solidFill>
                <a:latin typeface="Libre Frankli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87CD84-B448-34CE-0FD2-4B84249BAB96}"/>
              </a:ext>
            </a:extLst>
          </p:cNvPr>
          <p:cNvSpPr>
            <a:spLocks noGrp="1"/>
          </p:cNvSpPr>
          <p:nvPr>
            <p:ph type="title"/>
          </p:nvPr>
        </p:nvSpPr>
        <p:spPr>
          <a:xfrm>
            <a:off x="838200" y="365125"/>
            <a:ext cx="10515600" cy="1325563"/>
          </a:xfrm>
        </p:spPr>
        <p:txBody>
          <a:bodyPr>
            <a:normAutofit/>
          </a:bodyPr>
          <a:lstStyle>
            <a:lvl1pPr>
              <a:defRPr sz="4400" b="1">
                <a:solidFill>
                  <a:srgbClr val="003B49"/>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grpSp>
        <p:nvGrpSpPr>
          <p:cNvPr id="7" name="Group 6">
            <a:extLst>
              <a:ext uri="{FF2B5EF4-FFF2-40B4-BE49-F238E27FC236}">
                <a16:creationId xmlns:a16="http://schemas.microsoft.com/office/drawing/2014/main" id="{6C0520B4-D2C5-420A-3E2B-4E5B1A063EE8}"/>
              </a:ext>
            </a:extLst>
          </p:cNvPr>
          <p:cNvGrpSpPr/>
          <p:nvPr userDrawn="1"/>
        </p:nvGrpSpPr>
        <p:grpSpPr>
          <a:xfrm>
            <a:off x="-101599" y="5486400"/>
            <a:ext cx="12293599" cy="1371601"/>
            <a:chOff x="-101599" y="5486400"/>
            <a:chExt cx="12293599" cy="1371601"/>
          </a:xfrm>
        </p:grpSpPr>
        <p:sp>
          <p:nvSpPr>
            <p:cNvPr id="8" name="Rectangle 7">
              <a:extLst>
                <a:ext uri="{FF2B5EF4-FFF2-40B4-BE49-F238E27FC236}">
                  <a16:creationId xmlns:a16="http://schemas.microsoft.com/office/drawing/2014/main" id="{FFA6BE8F-74A1-087F-B8F0-585FE4B9BDB6}"/>
                </a:ext>
              </a:extLst>
            </p:cNvPr>
            <p:cNvSpPr>
              <a:spLocks noChangeAspect="1"/>
            </p:cNvSpPr>
            <p:nvPr userDrawn="1"/>
          </p:nvSpPr>
          <p:spPr>
            <a:xfrm>
              <a:off x="1" y="6176963"/>
              <a:ext cx="12191999" cy="681038"/>
            </a:xfrm>
            <a:prstGeom prst="rect">
              <a:avLst/>
            </a:prstGeom>
            <a:solidFill>
              <a:srgbClr val="2DCC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F22A599F-32A6-C813-6831-1100E1A639E8}"/>
                </a:ext>
              </a:extLst>
            </p:cNvPr>
            <p:cNvGrpSpPr/>
            <p:nvPr userDrawn="1"/>
          </p:nvGrpSpPr>
          <p:grpSpPr>
            <a:xfrm>
              <a:off x="-101599" y="5486400"/>
              <a:ext cx="12293598" cy="1371600"/>
              <a:chOff x="-101599" y="5486400"/>
              <a:chExt cx="12293598" cy="1371600"/>
            </a:xfrm>
          </p:grpSpPr>
          <p:grpSp>
            <p:nvGrpSpPr>
              <p:cNvPr id="10" name="Group 9">
                <a:extLst>
                  <a:ext uri="{FF2B5EF4-FFF2-40B4-BE49-F238E27FC236}">
                    <a16:creationId xmlns:a16="http://schemas.microsoft.com/office/drawing/2014/main" id="{8BB82A5F-075D-E072-424E-53F993B439F7}"/>
                  </a:ext>
                </a:extLst>
              </p:cNvPr>
              <p:cNvGrpSpPr/>
              <p:nvPr userDrawn="1"/>
            </p:nvGrpSpPr>
            <p:grpSpPr>
              <a:xfrm>
                <a:off x="-101599" y="6166138"/>
                <a:ext cx="12293598" cy="690562"/>
                <a:chOff x="-101598" y="6186486"/>
                <a:chExt cx="12293598" cy="690562"/>
              </a:xfrm>
            </p:grpSpPr>
            <p:pic>
              <p:nvPicPr>
                <p:cNvPr id="14" name="Picture 13">
                  <a:extLst>
                    <a:ext uri="{FF2B5EF4-FFF2-40B4-BE49-F238E27FC236}">
                      <a16:creationId xmlns:a16="http://schemas.microsoft.com/office/drawing/2014/main" id="{3A72D290-5EF3-A8D0-47E3-89885DE918F3}"/>
                    </a:ext>
                  </a:extLst>
                </p:cNvPr>
                <p:cNvPicPr>
                  <a:picLocks noChangeAspect="1"/>
                </p:cNvPicPr>
                <p:nvPr/>
              </p:nvPicPr>
              <p:blipFill>
                <a:blip r:embed="rId2">
                  <a:alphaModFix/>
                  <a:extLst>
                    <a:ext uri="{28A0092B-C50C-407E-A947-70E740481C1C}">
                      <a14:useLocalDpi xmlns:a14="http://schemas.microsoft.com/office/drawing/2010/main" val="0"/>
                    </a:ext>
                  </a:extLst>
                </a:blip>
                <a:srcRect l="-1" t="-1079" r="90904" b="-2"/>
                <a:stretch/>
              </p:blipFill>
              <p:spPr>
                <a:xfrm rot="16200000">
                  <a:off x="5384642" y="700246"/>
                  <a:ext cx="681040" cy="11653520"/>
                </a:xfrm>
                <a:prstGeom prst="rect">
                  <a:avLst/>
                </a:prstGeom>
              </p:spPr>
            </p:pic>
            <p:pic>
              <p:nvPicPr>
                <p:cNvPr id="15" name="Picture 14">
                  <a:extLst>
                    <a:ext uri="{FF2B5EF4-FFF2-40B4-BE49-F238E27FC236}">
                      <a16:creationId xmlns:a16="http://schemas.microsoft.com/office/drawing/2014/main" id="{A9A606ED-0A9A-E87C-096D-B70B38151188}"/>
                    </a:ext>
                  </a:extLst>
                </p:cNvPr>
                <p:cNvPicPr>
                  <a:picLocks noChangeAspect="1"/>
                </p:cNvPicPr>
                <p:nvPr/>
              </p:nvPicPr>
              <p:blipFill>
                <a:blip r:embed="rId2">
                  <a:alphaModFix/>
                  <a:extLst>
                    <a:ext uri="{28A0092B-C50C-407E-A947-70E740481C1C}">
                      <a14:useLocalDpi xmlns:a14="http://schemas.microsoft.com/office/drawing/2010/main" val="0"/>
                    </a:ext>
                  </a:extLst>
                </a:blip>
                <a:srcRect l="-1" t="-1079" r="90904" b="94574"/>
                <a:stretch/>
              </p:blipFill>
              <p:spPr>
                <a:xfrm rot="16200000">
                  <a:off x="11476489" y="6161537"/>
                  <a:ext cx="681040" cy="749982"/>
                </a:xfrm>
                <a:prstGeom prst="rect">
                  <a:avLst/>
                </a:prstGeom>
              </p:spPr>
            </p:pic>
          </p:grpSp>
          <p:sp>
            <p:nvSpPr>
              <p:cNvPr id="11" name="Subtitle 2">
                <a:extLst>
                  <a:ext uri="{FF2B5EF4-FFF2-40B4-BE49-F238E27FC236}">
                    <a16:creationId xmlns:a16="http://schemas.microsoft.com/office/drawing/2014/main" id="{FE8DA640-12F0-D8E9-8477-5C8484FA028E}"/>
                  </a:ext>
                </a:extLst>
              </p:cNvPr>
              <p:cNvSpPr txBox="1">
                <a:spLocks/>
              </p:cNvSpPr>
              <p:nvPr userDrawn="1"/>
            </p:nvSpPr>
            <p:spPr>
              <a:xfrm>
                <a:off x="2269103" y="6231178"/>
                <a:ext cx="9144000" cy="58649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a:solidFill>
                      <a:srgbClr val="003B49"/>
                    </a:solidFill>
                    <a:latin typeface="Orgon Slab" panose="02000503000000020004" pitchFamily="50" charset="0"/>
                  </a:rPr>
                  <a:t>Student Well-Being</a:t>
                </a:r>
              </a:p>
            </p:txBody>
          </p:sp>
          <p:sp>
            <p:nvSpPr>
              <p:cNvPr id="12" name="Rectangle 11">
                <a:extLst>
                  <a:ext uri="{FF2B5EF4-FFF2-40B4-BE49-F238E27FC236}">
                    <a16:creationId xmlns:a16="http://schemas.microsoft.com/office/drawing/2014/main" id="{2EF49FFC-471B-F730-2DFD-34907D9E55D9}"/>
                  </a:ext>
                </a:extLst>
              </p:cNvPr>
              <p:cNvSpPr>
                <a:spLocks noChangeAspect="1"/>
              </p:cNvSpPr>
              <p:nvPr userDrawn="1"/>
            </p:nvSpPr>
            <p:spPr>
              <a:xfrm>
                <a:off x="286338" y="5486400"/>
                <a:ext cx="1506901" cy="1371600"/>
              </a:xfrm>
              <a:prstGeom prst="rect">
                <a:avLst/>
              </a:prstGeom>
              <a:solidFill>
                <a:srgbClr val="003B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6E4BD5D-B15A-1014-BD38-06318F17F1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698" y="5690292"/>
                <a:ext cx="1214179" cy="986029"/>
              </a:xfrm>
              <a:prstGeom prst="rect">
                <a:avLst/>
              </a:prstGeom>
            </p:spPr>
          </p:pic>
        </p:grpSp>
      </p:gr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701111-5C2B-DE24-88F3-031EA06E672A}"/>
              </a:ext>
            </a:extLst>
          </p:cNvPr>
          <p:cNvGrpSpPr/>
          <p:nvPr userDrawn="1"/>
        </p:nvGrpSpPr>
        <p:grpSpPr>
          <a:xfrm>
            <a:off x="-101599" y="5486400"/>
            <a:ext cx="12293599" cy="1371601"/>
            <a:chOff x="-101599" y="5486400"/>
            <a:chExt cx="12293599" cy="1371601"/>
          </a:xfrm>
        </p:grpSpPr>
        <p:sp>
          <p:nvSpPr>
            <p:cNvPr id="7" name="Rectangle 6">
              <a:extLst>
                <a:ext uri="{FF2B5EF4-FFF2-40B4-BE49-F238E27FC236}">
                  <a16:creationId xmlns:a16="http://schemas.microsoft.com/office/drawing/2014/main" id="{0EAEEBF7-9C6A-D8D4-DEDD-1049E81084AB}"/>
                </a:ext>
              </a:extLst>
            </p:cNvPr>
            <p:cNvSpPr>
              <a:spLocks noChangeAspect="1"/>
            </p:cNvSpPr>
            <p:nvPr userDrawn="1"/>
          </p:nvSpPr>
          <p:spPr>
            <a:xfrm>
              <a:off x="1" y="6176963"/>
              <a:ext cx="12191999" cy="681038"/>
            </a:xfrm>
            <a:prstGeom prst="rect">
              <a:avLst/>
            </a:prstGeom>
            <a:solidFill>
              <a:srgbClr val="2DCC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8F11057-6BA6-9D5D-3D46-2DC04F034207}"/>
                </a:ext>
              </a:extLst>
            </p:cNvPr>
            <p:cNvGrpSpPr/>
            <p:nvPr userDrawn="1"/>
          </p:nvGrpSpPr>
          <p:grpSpPr>
            <a:xfrm>
              <a:off x="-101599" y="5486400"/>
              <a:ext cx="12293598" cy="1371600"/>
              <a:chOff x="-101599" y="5486400"/>
              <a:chExt cx="12293598" cy="1371600"/>
            </a:xfrm>
          </p:grpSpPr>
          <p:grpSp>
            <p:nvGrpSpPr>
              <p:cNvPr id="9" name="Group 8">
                <a:extLst>
                  <a:ext uri="{FF2B5EF4-FFF2-40B4-BE49-F238E27FC236}">
                    <a16:creationId xmlns:a16="http://schemas.microsoft.com/office/drawing/2014/main" id="{790FD4D4-61CA-F745-F698-22263127C61C}"/>
                  </a:ext>
                </a:extLst>
              </p:cNvPr>
              <p:cNvGrpSpPr/>
              <p:nvPr userDrawn="1"/>
            </p:nvGrpSpPr>
            <p:grpSpPr>
              <a:xfrm>
                <a:off x="-101599" y="6166138"/>
                <a:ext cx="12293598" cy="690562"/>
                <a:chOff x="-101598" y="6186486"/>
                <a:chExt cx="12293598" cy="690562"/>
              </a:xfrm>
            </p:grpSpPr>
            <p:pic>
              <p:nvPicPr>
                <p:cNvPr id="13" name="Picture 12">
                  <a:extLst>
                    <a:ext uri="{FF2B5EF4-FFF2-40B4-BE49-F238E27FC236}">
                      <a16:creationId xmlns:a16="http://schemas.microsoft.com/office/drawing/2014/main" id="{EF306096-CAB5-C57A-53FF-E62D32711ADF}"/>
                    </a:ext>
                  </a:extLst>
                </p:cNvPr>
                <p:cNvPicPr>
                  <a:picLocks noChangeAspect="1"/>
                </p:cNvPicPr>
                <p:nvPr/>
              </p:nvPicPr>
              <p:blipFill>
                <a:blip r:embed="rId2">
                  <a:alphaModFix/>
                  <a:extLst>
                    <a:ext uri="{28A0092B-C50C-407E-A947-70E740481C1C}">
                      <a14:useLocalDpi xmlns:a14="http://schemas.microsoft.com/office/drawing/2010/main" val="0"/>
                    </a:ext>
                  </a:extLst>
                </a:blip>
                <a:srcRect l="-1" t="-1079" r="90904" b="-2"/>
                <a:stretch/>
              </p:blipFill>
              <p:spPr>
                <a:xfrm rot="16200000">
                  <a:off x="5384642" y="700246"/>
                  <a:ext cx="681040" cy="11653520"/>
                </a:xfrm>
                <a:prstGeom prst="rect">
                  <a:avLst/>
                </a:prstGeom>
              </p:spPr>
            </p:pic>
            <p:pic>
              <p:nvPicPr>
                <p:cNvPr id="14" name="Picture 13">
                  <a:extLst>
                    <a:ext uri="{FF2B5EF4-FFF2-40B4-BE49-F238E27FC236}">
                      <a16:creationId xmlns:a16="http://schemas.microsoft.com/office/drawing/2014/main" id="{779C8F96-B8FF-3A0E-6DE7-7B69A7F93920}"/>
                    </a:ext>
                  </a:extLst>
                </p:cNvPr>
                <p:cNvPicPr>
                  <a:picLocks noChangeAspect="1"/>
                </p:cNvPicPr>
                <p:nvPr/>
              </p:nvPicPr>
              <p:blipFill>
                <a:blip r:embed="rId2">
                  <a:alphaModFix/>
                  <a:extLst>
                    <a:ext uri="{28A0092B-C50C-407E-A947-70E740481C1C}">
                      <a14:useLocalDpi xmlns:a14="http://schemas.microsoft.com/office/drawing/2010/main" val="0"/>
                    </a:ext>
                  </a:extLst>
                </a:blip>
                <a:srcRect l="-1" t="-1079" r="90904" b="94574"/>
                <a:stretch/>
              </p:blipFill>
              <p:spPr>
                <a:xfrm rot="16200000">
                  <a:off x="11476489" y="6161537"/>
                  <a:ext cx="681040" cy="749982"/>
                </a:xfrm>
                <a:prstGeom prst="rect">
                  <a:avLst/>
                </a:prstGeom>
              </p:spPr>
            </p:pic>
          </p:grpSp>
          <p:sp>
            <p:nvSpPr>
              <p:cNvPr id="10" name="Subtitle 2">
                <a:extLst>
                  <a:ext uri="{FF2B5EF4-FFF2-40B4-BE49-F238E27FC236}">
                    <a16:creationId xmlns:a16="http://schemas.microsoft.com/office/drawing/2014/main" id="{7A47FE05-5959-2E0F-18B8-85CA11AC3D7D}"/>
                  </a:ext>
                </a:extLst>
              </p:cNvPr>
              <p:cNvSpPr txBox="1">
                <a:spLocks/>
              </p:cNvSpPr>
              <p:nvPr userDrawn="1"/>
            </p:nvSpPr>
            <p:spPr>
              <a:xfrm>
                <a:off x="2269103" y="6231178"/>
                <a:ext cx="9144000" cy="58649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i="1" dirty="0">
                    <a:solidFill>
                      <a:srgbClr val="003B49"/>
                    </a:solidFill>
                    <a:latin typeface="Orgon Slab" panose="02000503000000020004" pitchFamily="50" charset="0"/>
                  </a:rPr>
                  <a:t>Student Well-Being</a:t>
                </a:r>
              </a:p>
            </p:txBody>
          </p:sp>
          <p:sp>
            <p:nvSpPr>
              <p:cNvPr id="11" name="Rectangle 10">
                <a:extLst>
                  <a:ext uri="{FF2B5EF4-FFF2-40B4-BE49-F238E27FC236}">
                    <a16:creationId xmlns:a16="http://schemas.microsoft.com/office/drawing/2014/main" id="{27C64609-2163-3E41-1476-1299DC604356}"/>
                  </a:ext>
                </a:extLst>
              </p:cNvPr>
              <p:cNvSpPr>
                <a:spLocks noChangeAspect="1"/>
              </p:cNvSpPr>
              <p:nvPr userDrawn="1"/>
            </p:nvSpPr>
            <p:spPr>
              <a:xfrm>
                <a:off x="286338" y="5486400"/>
                <a:ext cx="1506901" cy="1371600"/>
              </a:xfrm>
              <a:prstGeom prst="rect">
                <a:avLst/>
              </a:prstGeom>
              <a:solidFill>
                <a:srgbClr val="003B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584CE95-9C7A-F6E5-FFF7-F2CB4B16B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698" y="5690292"/>
                <a:ext cx="1214179" cy="986029"/>
              </a:xfrm>
              <a:prstGeom prst="rect">
                <a:avLst/>
              </a:prstGeom>
            </p:spPr>
          </p:pic>
        </p:grpSp>
      </p:gr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rgbClr val="2DCCD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83F7F4-2547-9F0B-EBA3-6629B26B9F7C}"/>
              </a:ext>
            </a:extLst>
          </p:cNvPr>
          <p:cNvSpPr/>
          <p:nvPr userDrawn="1"/>
        </p:nvSpPr>
        <p:spPr>
          <a:xfrm>
            <a:off x="0" y="0"/>
            <a:ext cx="6096000" cy="6858000"/>
          </a:xfrm>
          <a:prstGeom prst="rect">
            <a:avLst/>
          </a:prstGeom>
          <a:solidFill>
            <a:srgbClr val="003B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masis MT Pro" panose="020F0502020204030204" pitchFamily="18"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479CE8D6-F9BF-95AB-8EA9-DD38D72A967C}"/>
              </a:ext>
            </a:extLst>
          </p:cNvPr>
          <p:cNvSpPr>
            <a:spLocks noGrp="1"/>
          </p:cNvSpPr>
          <p:nvPr>
            <p:ph type="title"/>
          </p:nvPr>
        </p:nvSpPr>
        <p:spPr>
          <a:xfrm>
            <a:off x="553418" y="442157"/>
            <a:ext cx="4989163" cy="5973682"/>
          </a:xfrm>
        </p:spPr>
        <p:txBody>
          <a:bodyPr>
            <a:normAutofit/>
          </a:bodyPr>
          <a:lstStyle>
            <a:lvl1pPr>
              <a:defRPr sz="72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15" name="Picture Placeholder 2">
            <a:extLst>
              <a:ext uri="{FF2B5EF4-FFF2-40B4-BE49-F238E27FC236}">
                <a16:creationId xmlns:a16="http://schemas.microsoft.com/office/drawing/2014/main" id="{A63B713F-6185-72B2-8FF8-D5EE7E09FE14}"/>
              </a:ext>
            </a:extLst>
          </p:cNvPr>
          <p:cNvSpPr>
            <a:spLocks noGrp="1" noChangeAspect="1"/>
          </p:cNvSpPr>
          <p:nvPr>
            <p:ph type="pic" idx="1"/>
          </p:nvPr>
        </p:nvSpPr>
        <p:spPr>
          <a:xfrm>
            <a:off x="6416299" y="992187"/>
            <a:ext cx="5517396"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51578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03B49"/>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77995-3948-E3F3-85FC-511A3752E03B}"/>
              </a:ext>
            </a:extLst>
          </p:cNvPr>
          <p:cNvSpPr>
            <a:spLocks noChangeAspect="1"/>
          </p:cNvSpPr>
          <p:nvPr userDrawn="1"/>
        </p:nvSpPr>
        <p:spPr>
          <a:xfrm>
            <a:off x="-1" y="1510522"/>
            <a:ext cx="10330839" cy="2164067"/>
          </a:xfrm>
          <a:prstGeom prst="rect">
            <a:avLst/>
          </a:prstGeom>
          <a:solidFill>
            <a:srgbClr val="2DCC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1B520DB-BA26-41C5-D415-7CF7A88D14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8716" y="112834"/>
            <a:ext cx="1214179" cy="986029"/>
          </a:xfrm>
          <a:prstGeom prst="rect">
            <a:avLst/>
          </a:prstGeom>
        </p:spPr>
      </p:pic>
      <p:pic>
        <p:nvPicPr>
          <p:cNvPr id="9" name="Picture 8">
            <a:extLst>
              <a:ext uri="{FF2B5EF4-FFF2-40B4-BE49-F238E27FC236}">
                <a16:creationId xmlns:a16="http://schemas.microsoft.com/office/drawing/2014/main" id="{77D9772E-358C-EBF2-559D-1F57F9226180}"/>
              </a:ext>
            </a:extLst>
          </p:cNvPr>
          <p:cNvPicPr>
            <a:picLocks noChangeAspect="1"/>
          </p:cNvPicPr>
          <p:nvPr userDrawn="1"/>
        </p:nvPicPr>
        <p:blipFill>
          <a:blip r:embed="rId3">
            <a:alphaModFix/>
            <a:extLst>
              <a:ext uri="{28A0092B-C50C-407E-A947-70E740481C1C}">
                <a14:useLocalDpi xmlns:a14="http://schemas.microsoft.com/office/drawing/2010/main" val="0"/>
              </a:ext>
            </a:extLst>
          </a:blip>
          <a:srcRect l="-1" t="10394" r="71244" b="-2"/>
          <a:stretch/>
        </p:blipFill>
        <p:spPr>
          <a:xfrm rot="16200000">
            <a:off x="4088858" y="-2578338"/>
            <a:ext cx="2153119" cy="10330839"/>
          </a:xfrm>
          <a:prstGeom prst="rect">
            <a:avLst/>
          </a:prstGeom>
        </p:spPr>
      </p:pic>
      <p:sp>
        <p:nvSpPr>
          <p:cNvPr id="12" name="Title 1">
            <a:extLst>
              <a:ext uri="{FF2B5EF4-FFF2-40B4-BE49-F238E27FC236}">
                <a16:creationId xmlns:a16="http://schemas.microsoft.com/office/drawing/2014/main" id="{BE36A799-7A68-4EFA-443C-70ED1B22D040}"/>
              </a:ext>
            </a:extLst>
          </p:cNvPr>
          <p:cNvSpPr>
            <a:spLocks noGrp="1"/>
          </p:cNvSpPr>
          <p:nvPr>
            <p:ph type="ctrTitle" hasCustomPrompt="1"/>
          </p:nvPr>
        </p:nvSpPr>
        <p:spPr>
          <a:xfrm>
            <a:off x="646981" y="1523793"/>
            <a:ext cx="9144000" cy="2164066"/>
          </a:xfrm>
        </p:spPr>
        <p:txBody>
          <a:bodyPr anchor="ctr">
            <a:noAutofit/>
          </a:bodyPr>
          <a:lstStyle>
            <a:lvl1pPr>
              <a:defRPr sz="7200" b="1">
                <a:solidFill>
                  <a:srgbClr val="003B49"/>
                </a:solidFill>
                <a:latin typeface="Calibri" panose="020F0502020204030204" pitchFamily="34" charset="0"/>
                <a:ea typeface="Calibri" panose="020F0502020204030204" pitchFamily="34" charset="0"/>
                <a:cs typeface="Calibri" panose="020F0502020204030204" pitchFamily="34" charset="0"/>
              </a:defRPr>
            </a:lvl1pPr>
          </a:lstStyle>
          <a:p>
            <a:pPr algn="l"/>
            <a:r>
              <a:rPr lang="en-US" sz="5200" b="1" dirty="0">
                <a:solidFill>
                  <a:srgbClr val="003B49"/>
                </a:solidFill>
                <a:latin typeface="Orgon Slab" panose="02000503000000020004" pitchFamily="50" charset="0"/>
              </a:rPr>
              <a:t>Thank you!</a:t>
            </a:r>
          </a:p>
        </p:txBody>
      </p:sp>
      <p:sp>
        <p:nvSpPr>
          <p:cNvPr id="2" name="Subtitle 2">
            <a:extLst>
              <a:ext uri="{FF2B5EF4-FFF2-40B4-BE49-F238E27FC236}">
                <a16:creationId xmlns:a16="http://schemas.microsoft.com/office/drawing/2014/main" id="{4DB02D9B-BDC8-BD3B-D636-1FC05AF84C7C}"/>
              </a:ext>
            </a:extLst>
          </p:cNvPr>
          <p:cNvSpPr txBox="1">
            <a:spLocks/>
          </p:cNvSpPr>
          <p:nvPr userDrawn="1"/>
        </p:nvSpPr>
        <p:spPr>
          <a:xfrm>
            <a:off x="799380" y="4080473"/>
            <a:ext cx="9852173"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u="none" kern="1200">
                <a:solidFill>
                  <a:schemeClr val="bg1"/>
                </a:solidFill>
                <a:latin typeface="Libre Franklin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1" dirty="0">
                <a:latin typeface="Libre Franklin ExtraBold" panose="00000900000000000000" pitchFamily="50" charset="0"/>
              </a:rPr>
              <a:t>For questions or concerns, contact Student Well-Being:</a:t>
            </a:r>
          </a:p>
          <a:p>
            <a:r>
              <a:rPr lang="en-US" i="1" dirty="0">
                <a:solidFill>
                  <a:srgbClr val="2DCCD3"/>
                </a:solidFill>
                <a:latin typeface="Libre Franklin ExtraBold" panose="00000900000000000000" pitchFamily="50" charset="0"/>
              </a:rPr>
              <a:t>wellbeing.mst.edu  |  wellbeing@mst.edu  |  573.341.4211</a:t>
            </a:r>
          </a:p>
          <a:p>
            <a:r>
              <a:rPr lang="en-US" i="1" dirty="0">
                <a:solidFill>
                  <a:srgbClr val="2DCCD3"/>
                </a:solidFill>
                <a:latin typeface="Libre Franklin ExtraBold" panose="00000900000000000000" pitchFamily="50" charset="0"/>
              </a:rPr>
              <a:t>204 Norwood Hall  |  Monday – Friday, 8:00a.m. – 4:30p.m.</a:t>
            </a:r>
            <a:endParaRPr lang="en-US" sz="2800" i="1" dirty="0">
              <a:solidFill>
                <a:srgbClr val="2DCCD3"/>
              </a:solidFill>
              <a:latin typeface="Libre Franklin ExtraBold" panose="00000900000000000000" pitchFamily="50" charset="0"/>
            </a:endParaRPr>
          </a:p>
        </p:txBody>
      </p:sp>
    </p:spTree>
    <p:extLst>
      <p:ext uri="{BB962C8B-B14F-4D97-AF65-F5344CB8AC3E}">
        <p14:creationId xmlns:p14="http://schemas.microsoft.com/office/powerpoint/2010/main" val="331527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4" r:id="rId4"/>
    <p:sldLayoutId id="2147483665" r:id="rId5"/>
    <p:sldLayoutId id="2147483666" r:id="rId6"/>
    <p:sldLayoutId id="2147483667" r:id="rId7"/>
    <p:sldLayoutId id="2147483672" r:id="rId8"/>
    <p:sldLayoutId id="2147483676" r:id="rId9"/>
    <p:sldLayoutId id="2147483674" r:id="rId10"/>
    <p:sldLayoutId id="2147483675"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E54FBD-69FC-2F11-657C-B003BBA01CF8}"/>
              </a:ext>
            </a:extLst>
          </p:cNvPr>
          <p:cNvSpPr>
            <a:spLocks noGrp="1"/>
          </p:cNvSpPr>
          <p:nvPr>
            <p:ph type="ctrTitle"/>
          </p:nvPr>
        </p:nvSpPr>
        <p:spPr/>
        <p:txBody>
          <a:bodyPr/>
          <a:lstStyle/>
          <a:p>
            <a:r>
              <a:rPr lang="en-US" dirty="0">
                <a:latin typeface="Calibri"/>
                <a:ea typeface="Calibri"/>
                <a:cs typeface="Calibri"/>
              </a:rPr>
              <a:t>Our Services</a:t>
            </a:r>
            <a:endParaRPr lang="en-US" dirty="0"/>
          </a:p>
        </p:txBody>
      </p:sp>
      <p:sp>
        <p:nvSpPr>
          <p:cNvPr id="2" name="Subtitle 1">
            <a:extLst>
              <a:ext uri="{FF2B5EF4-FFF2-40B4-BE49-F238E27FC236}">
                <a16:creationId xmlns:a16="http://schemas.microsoft.com/office/drawing/2014/main" id="{F7EE7F7B-7809-0470-7D8F-A8126D28D2F5}"/>
              </a:ext>
            </a:extLst>
          </p:cNvPr>
          <p:cNvSpPr>
            <a:spLocks noGrp="1"/>
          </p:cNvSpPr>
          <p:nvPr>
            <p:ph type="subTitle" idx="1"/>
          </p:nvPr>
        </p:nvSpPr>
        <p:spPr/>
        <p:txBody>
          <a:bodyPr vert="horz" lIns="91440" tIns="45720" rIns="91440" bIns="45720" rtlCol="0" anchor="t">
            <a:normAutofit/>
          </a:bodyPr>
          <a:lstStyle/>
          <a:p>
            <a:r>
              <a:rPr lang="en-US" dirty="0">
                <a:latin typeface="Libre Franklin ExtraBold"/>
              </a:rPr>
              <a:t>Learn about all the services that the Student Well-Being department offers, offered at no additional cost to all enrolled students!</a:t>
            </a:r>
            <a:endParaRPr lang="en-US" dirty="0"/>
          </a:p>
        </p:txBody>
      </p:sp>
    </p:spTree>
    <p:extLst>
      <p:ext uri="{BB962C8B-B14F-4D97-AF65-F5344CB8AC3E}">
        <p14:creationId xmlns:p14="http://schemas.microsoft.com/office/powerpoint/2010/main" val="129683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EFB0-64BE-673E-958C-90DD975E68D8}"/>
              </a:ext>
            </a:extLst>
          </p:cNvPr>
          <p:cNvSpPr>
            <a:spLocks noGrp="1"/>
          </p:cNvSpPr>
          <p:nvPr>
            <p:ph type="title"/>
          </p:nvPr>
        </p:nvSpPr>
        <p:spPr/>
        <p:txBody>
          <a:bodyPr/>
          <a:lstStyle/>
          <a:p>
            <a:r>
              <a:rPr lang="en-US" dirty="0">
                <a:latin typeface="Calibri"/>
                <a:ea typeface="Calibri"/>
                <a:cs typeface="Calibri"/>
              </a:rPr>
              <a:t>Bystander Intervention</a:t>
            </a:r>
            <a:endParaRPr lang="en-US" dirty="0"/>
          </a:p>
        </p:txBody>
      </p:sp>
      <p:sp>
        <p:nvSpPr>
          <p:cNvPr id="3" name="Content Placeholder 2">
            <a:extLst>
              <a:ext uri="{FF2B5EF4-FFF2-40B4-BE49-F238E27FC236}">
                <a16:creationId xmlns:a16="http://schemas.microsoft.com/office/drawing/2014/main" id="{89E5CD20-8656-A7E2-D618-BDDB16763184}"/>
              </a:ext>
            </a:extLst>
          </p:cNvPr>
          <p:cNvSpPr>
            <a:spLocks noGrp="1"/>
          </p:cNvSpPr>
          <p:nvPr>
            <p:ph idx="1"/>
          </p:nvPr>
        </p:nvSpPr>
        <p:spPr/>
        <p:txBody>
          <a:bodyPr vert="horz" lIns="91440" tIns="45720" rIns="91440" bIns="45720" rtlCol="0" anchor="t">
            <a:normAutofit/>
          </a:bodyPr>
          <a:lstStyle/>
          <a:p>
            <a:r>
              <a:rPr lang="en-US" dirty="0">
                <a:latin typeface="Libre Franklin"/>
              </a:rPr>
              <a:t>Our STEP UP! for Bystander Intervention program helps students and staff recognize problematic events and increases their motivation and skills to help. Current trainings offered:</a:t>
            </a:r>
            <a:endParaRPr lang="en-US" dirty="0"/>
          </a:p>
          <a:p>
            <a:pPr lvl="1">
              <a:buFont typeface="Courier New" panose="020B0604020202020204" pitchFamily="34" charset="0"/>
              <a:buChar char="o"/>
            </a:pPr>
            <a:r>
              <a:rPr lang="en-US" dirty="0">
                <a:latin typeface="Libre Franklin"/>
              </a:rPr>
              <a:t>Mental Well-Being</a:t>
            </a:r>
          </a:p>
          <a:p>
            <a:pPr lvl="1">
              <a:buFont typeface="Courier New" panose="020B0604020202020204" pitchFamily="34" charset="0"/>
              <a:buChar char="o"/>
            </a:pPr>
            <a:r>
              <a:rPr lang="en-US" dirty="0">
                <a:latin typeface="Libre Franklin"/>
              </a:rPr>
              <a:t>Bias and Discrimination Prevention</a:t>
            </a:r>
            <a:endParaRPr lang="en-US" dirty="0"/>
          </a:p>
          <a:p>
            <a:pPr lvl="1">
              <a:buFont typeface="Courier New" panose="020B0604020202020204" pitchFamily="34" charset="0"/>
              <a:buChar char="o"/>
            </a:pPr>
            <a:r>
              <a:rPr lang="en-US" dirty="0">
                <a:latin typeface="Libre Franklin"/>
              </a:rPr>
              <a:t>Interpersonal Violence Prevention</a:t>
            </a:r>
          </a:p>
          <a:p>
            <a:pPr lvl="1">
              <a:buFont typeface="Courier New" panose="020B0604020202020204" pitchFamily="34" charset="0"/>
              <a:buChar char="o"/>
            </a:pPr>
            <a:r>
              <a:rPr lang="en-US" dirty="0">
                <a:latin typeface="Libre Franklin"/>
              </a:rPr>
              <a:t>Alcohol and Other Drugs</a:t>
            </a:r>
          </a:p>
          <a:p>
            <a:pPr lvl="1">
              <a:buFont typeface="Courier New" panose="020B0604020202020204" pitchFamily="34" charset="0"/>
              <a:buChar char="o"/>
            </a:pPr>
            <a:r>
              <a:rPr lang="en-US" dirty="0">
                <a:latin typeface="Libre Franklin"/>
              </a:rPr>
              <a:t>General Bystander Intervention</a:t>
            </a:r>
          </a:p>
        </p:txBody>
      </p:sp>
    </p:spTree>
    <p:extLst>
      <p:ext uri="{BB962C8B-B14F-4D97-AF65-F5344CB8AC3E}">
        <p14:creationId xmlns:p14="http://schemas.microsoft.com/office/powerpoint/2010/main" val="408596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E19C-110D-8B4E-5CE7-7722643462B9}"/>
              </a:ext>
            </a:extLst>
          </p:cNvPr>
          <p:cNvSpPr>
            <a:spLocks noGrp="1"/>
          </p:cNvSpPr>
          <p:nvPr>
            <p:ph type="title"/>
          </p:nvPr>
        </p:nvSpPr>
        <p:spPr/>
        <p:txBody>
          <a:bodyPr/>
          <a:lstStyle/>
          <a:p>
            <a:r>
              <a:rPr lang="en-US" dirty="0">
                <a:latin typeface="Calibri"/>
                <a:ea typeface="Calibri"/>
                <a:cs typeface="Calibri"/>
              </a:rPr>
              <a:t>Miner Oasis – 202 Norwood Hall</a:t>
            </a:r>
            <a:endParaRPr lang="en-US" dirty="0"/>
          </a:p>
        </p:txBody>
      </p:sp>
      <p:pic>
        <p:nvPicPr>
          <p:cNvPr id="3" name="Picture 2" descr="A recliner chair in a room&#10;&#10;AI-generated content may be incorrect.">
            <a:extLst>
              <a:ext uri="{FF2B5EF4-FFF2-40B4-BE49-F238E27FC236}">
                <a16:creationId xmlns:a16="http://schemas.microsoft.com/office/drawing/2014/main" id="{A6D33912-7200-BCCA-9302-4C92417ED81D}"/>
              </a:ext>
            </a:extLst>
          </p:cNvPr>
          <p:cNvPicPr>
            <a:picLocks noChangeAspect="1"/>
          </p:cNvPicPr>
          <p:nvPr/>
        </p:nvPicPr>
        <p:blipFill>
          <a:blip r:embed="rId3"/>
          <a:stretch>
            <a:fillRect/>
          </a:stretch>
        </p:blipFill>
        <p:spPr>
          <a:xfrm rot="5400000">
            <a:off x="7533155" y="1694890"/>
            <a:ext cx="4602815" cy="4155700"/>
          </a:xfrm>
          <a:prstGeom prst="rect">
            <a:avLst/>
          </a:prstGeom>
        </p:spPr>
      </p:pic>
      <p:pic>
        <p:nvPicPr>
          <p:cNvPr id="4" name="Picture 3" descr="A room with a table and chairs&#10;&#10;AI-generated content may be incorrect.">
            <a:extLst>
              <a:ext uri="{FF2B5EF4-FFF2-40B4-BE49-F238E27FC236}">
                <a16:creationId xmlns:a16="http://schemas.microsoft.com/office/drawing/2014/main" id="{A4C817FA-8478-EC31-C8C1-9433638D1058}"/>
              </a:ext>
            </a:extLst>
          </p:cNvPr>
          <p:cNvPicPr>
            <a:picLocks noChangeAspect="1"/>
          </p:cNvPicPr>
          <p:nvPr/>
        </p:nvPicPr>
        <p:blipFill>
          <a:blip r:embed="rId4"/>
          <a:stretch>
            <a:fillRect/>
          </a:stretch>
        </p:blipFill>
        <p:spPr>
          <a:xfrm>
            <a:off x="1921810" y="1764926"/>
            <a:ext cx="5674098" cy="4303619"/>
          </a:xfrm>
          <a:prstGeom prst="rect">
            <a:avLst/>
          </a:prstGeom>
        </p:spPr>
      </p:pic>
    </p:spTree>
    <p:extLst>
      <p:ext uri="{BB962C8B-B14F-4D97-AF65-F5344CB8AC3E}">
        <p14:creationId xmlns:p14="http://schemas.microsoft.com/office/powerpoint/2010/main" val="170364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95329-0D01-9A05-C74D-E01E5850A5F3}"/>
              </a:ext>
            </a:extLst>
          </p:cNvPr>
          <p:cNvSpPr>
            <a:spLocks noGrp="1"/>
          </p:cNvSpPr>
          <p:nvPr>
            <p:ph type="title"/>
          </p:nvPr>
        </p:nvSpPr>
        <p:spPr/>
        <p:txBody>
          <a:bodyPr/>
          <a:lstStyle/>
          <a:p>
            <a:r>
              <a:rPr lang="en-US" dirty="0">
                <a:latin typeface="Calibri"/>
                <a:ea typeface="Calibri"/>
                <a:cs typeface="Calibri"/>
              </a:rPr>
              <a:t>Miner Oasis - Library</a:t>
            </a:r>
            <a:endParaRPr lang="en-US" dirty="0"/>
          </a:p>
        </p:txBody>
      </p:sp>
      <p:pic>
        <p:nvPicPr>
          <p:cNvPr id="3" name="Picture 2" descr="A room with a yellow chair and a colorful rug&#10;&#10;AI-generated content may be incorrect.">
            <a:extLst>
              <a:ext uri="{FF2B5EF4-FFF2-40B4-BE49-F238E27FC236}">
                <a16:creationId xmlns:a16="http://schemas.microsoft.com/office/drawing/2014/main" id="{BA445D2B-69BF-FA8A-1C96-84BEFFD18AD4}"/>
              </a:ext>
            </a:extLst>
          </p:cNvPr>
          <p:cNvPicPr>
            <a:picLocks noChangeAspect="1"/>
          </p:cNvPicPr>
          <p:nvPr/>
        </p:nvPicPr>
        <p:blipFill>
          <a:blip r:embed="rId3"/>
          <a:stretch>
            <a:fillRect/>
          </a:stretch>
        </p:blipFill>
        <p:spPr>
          <a:xfrm>
            <a:off x="2622251" y="1335207"/>
            <a:ext cx="6933122" cy="4777056"/>
          </a:xfrm>
          <a:prstGeom prst="rect">
            <a:avLst/>
          </a:prstGeom>
        </p:spPr>
      </p:pic>
    </p:spTree>
    <p:extLst>
      <p:ext uri="{BB962C8B-B14F-4D97-AF65-F5344CB8AC3E}">
        <p14:creationId xmlns:p14="http://schemas.microsoft.com/office/powerpoint/2010/main" val="3792748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6470-21E3-54B2-F3DC-2FE5E16AF4EC}"/>
              </a:ext>
            </a:extLst>
          </p:cNvPr>
          <p:cNvSpPr>
            <a:spLocks noGrp="1"/>
          </p:cNvSpPr>
          <p:nvPr>
            <p:ph type="title"/>
          </p:nvPr>
        </p:nvSpPr>
        <p:spPr/>
        <p:txBody>
          <a:bodyPr/>
          <a:lstStyle/>
          <a:p>
            <a:r>
              <a:rPr lang="en-US" dirty="0">
                <a:latin typeface="Calibri"/>
                <a:ea typeface="Calibri"/>
                <a:cs typeface="Calibri"/>
              </a:rPr>
              <a:t>Joe's PEERS</a:t>
            </a:r>
            <a:endParaRPr lang="en-US" dirty="0"/>
          </a:p>
        </p:txBody>
      </p:sp>
      <p:sp>
        <p:nvSpPr>
          <p:cNvPr id="3" name="Content Placeholder 2">
            <a:extLst>
              <a:ext uri="{FF2B5EF4-FFF2-40B4-BE49-F238E27FC236}">
                <a16:creationId xmlns:a16="http://schemas.microsoft.com/office/drawing/2014/main" id="{30B44FE3-0FD9-ED55-8BAC-48ED5F4E3847}"/>
              </a:ext>
            </a:extLst>
          </p:cNvPr>
          <p:cNvSpPr>
            <a:spLocks noGrp="1"/>
          </p:cNvSpPr>
          <p:nvPr>
            <p:ph idx="1"/>
          </p:nvPr>
        </p:nvSpPr>
        <p:spPr/>
        <p:txBody>
          <a:bodyPr vert="horz" lIns="91440" tIns="45720" rIns="91440" bIns="45720" rtlCol="0" anchor="t">
            <a:normAutofit/>
          </a:bodyPr>
          <a:lstStyle/>
          <a:p>
            <a:r>
              <a:rPr lang="en-US" dirty="0">
                <a:latin typeface="Libre Franklin"/>
              </a:rPr>
              <a:t>Student-led leadership organization that provides education, encouragement, and resources to students and campus community members through events, programming, and more!</a:t>
            </a:r>
          </a:p>
          <a:p>
            <a:r>
              <a:rPr lang="en-US" dirty="0">
                <a:latin typeface="Libre Franklin"/>
              </a:rPr>
              <a:t>Meetings are held every Monday at 12pm throughout the semester- join at any time!</a:t>
            </a:r>
            <a:endParaRPr lang="en-US" dirty="0"/>
          </a:p>
        </p:txBody>
      </p:sp>
    </p:spTree>
    <p:extLst>
      <p:ext uri="{BB962C8B-B14F-4D97-AF65-F5344CB8AC3E}">
        <p14:creationId xmlns:p14="http://schemas.microsoft.com/office/powerpoint/2010/main" val="420829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5A621-FA29-DDF9-33F5-871F3EEB1331}"/>
              </a:ext>
            </a:extLst>
          </p:cNvPr>
          <p:cNvSpPr>
            <a:spLocks noGrp="1"/>
          </p:cNvSpPr>
          <p:nvPr>
            <p:ph type="body" idx="1"/>
          </p:nvPr>
        </p:nvSpPr>
        <p:spPr/>
        <p:txBody>
          <a:bodyPr/>
          <a:lstStyle/>
          <a:p>
            <a:r>
              <a:rPr lang="en-US" dirty="0">
                <a:latin typeface="Libre Franklin"/>
              </a:rPr>
              <a:t>Miner Well-Being Certification Program</a:t>
            </a:r>
            <a:endParaRPr lang="en-US" dirty="0"/>
          </a:p>
        </p:txBody>
      </p:sp>
      <p:sp>
        <p:nvSpPr>
          <p:cNvPr id="3" name="Title 2">
            <a:extLst>
              <a:ext uri="{FF2B5EF4-FFF2-40B4-BE49-F238E27FC236}">
                <a16:creationId xmlns:a16="http://schemas.microsoft.com/office/drawing/2014/main" id="{E2C6664F-FCFD-C19D-A4A2-2C25723012AA}"/>
              </a:ext>
            </a:extLst>
          </p:cNvPr>
          <p:cNvSpPr>
            <a:spLocks noGrp="1"/>
          </p:cNvSpPr>
          <p:nvPr>
            <p:ph type="title"/>
          </p:nvPr>
        </p:nvSpPr>
        <p:spPr/>
        <p:txBody>
          <a:bodyPr/>
          <a:lstStyle/>
          <a:p>
            <a:r>
              <a:rPr lang="en-US" dirty="0">
                <a:latin typeface="Calibri"/>
                <a:ea typeface="Calibri"/>
                <a:cs typeface="Calibri"/>
              </a:rPr>
              <a:t>Online Resources</a:t>
            </a:r>
            <a:endParaRPr lang="en-US" dirty="0"/>
          </a:p>
        </p:txBody>
      </p:sp>
      <p:sp>
        <p:nvSpPr>
          <p:cNvPr id="4" name="Content Placeholder 3">
            <a:extLst>
              <a:ext uri="{FF2B5EF4-FFF2-40B4-BE49-F238E27FC236}">
                <a16:creationId xmlns:a16="http://schemas.microsoft.com/office/drawing/2014/main" id="{65D3BAB4-4354-E9D0-C997-105367F5C0FD}"/>
              </a:ext>
            </a:extLst>
          </p:cNvPr>
          <p:cNvSpPr>
            <a:spLocks noGrp="1"/>
          </p:cNvSpPr>
          <p:nvPr>
            <p:ph idx="10"/>
          </p:nvPr>
        </p:nvSpPr>
        <p:spPr/>
        <p:txBody>
          <a:bodyPr vert="horz" lIns="91440" tIns="45720" rIns="91440" bIns="45720" rtlCol="0" anchor="t">
            <a:normAutofit/>
          </a:bodyPr>
          <a:lstStyle/>
          <a:p>
            <a:r>
              <a:rPr lang="en-US" dirty="0">
                <a:latin typeface="Libre Franklin"/>
              </a:rPr>
              <a:t>Complete a series of activities focused on </a:t>
            </a:r>
            <a:r>
              <a:rPr lang="en-US">
                <a:latin typeface="Libre Franklin"/>
              </a:rPr>
              <a:t>different areas of well-being</a:t>
            </a:r>
            <a:endParaRPr lang="en-US" dirty="0">
              <a:latin typeface="Libre Franklin"/>
            </a:endParaRPr>
          </a:p>
          <a:p>
            <a:r>
              <a:rPr lang="en-US" dirty="0">
                <a:latin typeface="Libre Franklin"/>
              </a:rPr>
              <a:t>Build a well-rounded and holistic look at wellbeing</a:t>
            </a:r>
            <a:endParaRPr lang="en-US" dirty="0"/>
          </a:p>
          <a:p>
            <a:r>
              <a:rPr lang="en-US" dirty="0">
                <a:latin typeface="Libre Franklin"/>
              </a:rPr>
              <a:t>Housed in </a:t>
            </a:r>
            <a:r>
              <a:rPr lang="en-US" dirty="0" err="1">
                <a:latin typeface="Libre Franklin"/>
              </a:rPr>
              <a:t>MinerLink</a:t>
            </a:r>
            <a:endParaRPr lang="en-US" dirty="0" err="1"/>
          </a:p>
        </p:txBody>
      </p:sp>
      <p:sp>
        <p:nvSpPr>
          <p:cNvPr id="5" name="Content Placeholder 4">
            <a:extLst>
              <a:ext uri="{FF2B5EF4-FFF2-40B4-BE49-F238E27FC236}">
                <a16:creationId xmlns:a16="http://schemas.microsoft.com/office/drawing/2014/main" id="{923A4989-2CED-437C-1EB3-0ACDF0200822}"/>
              </a:ext>
            </a:extLst>
          </p:cNvPr>
          <p:cNvSpPr>
            <a:spLocks noGrp="1"/>
          </p:cNvSpPr>
          <p:nvPr>
            <p:ph idx="11"/>
          </p:nvPr>
        </p:nvSpPr>
        <p:spPr/>
        <p:txBody>
          <a:bodyPr vert="horz" lIns="91440" tIns="45720" rIns="91440" bIns="45720" rtlCol="0" anchor="t">
            <a:normAutofit/>
          </a:bodyPr>
          <a:lstStyle/>
          <a:p>
            <a:r>
              <a:rPr lang="en-US" dirty="0">
                <a:latin typeface="Libre Franklin"/>
              </a:rPr>
              <a:t>Trainings, videos, and more covering a variety of health and wellness topics</a:t>
            </a:r>
            <a:endParaRPr lang="en-US" dirty="0"/>
          </a:p>
          <a:p>
            <a:r>
              <a:rPr lang="en-US" dirty="0">
                <a:latin typeface="Libre Franklin"/>
              </a:rPr>
              <a:t>Non-credit, enroll anytime</a:t>
            </a:r>
          </a:p>
          <a:p>
            <a:r>
              <a:rPr lang="en-US" dirty="0">
                <a:latin typeface="Libre Franklin"/>
              </a:rPr>
              <a:t>Housed in Canvas under "ROLLA – Health and Well-Being"</a:t>
            </a:r>
          </a:p>
        </p:txBody>
      </p:sp>
      <p:sp>
        <p:nvSpPr>
          <p:cNvPr id="6" name="Text Placeholder 5">
            <a:extLst>
              <a:ext uri="{FF2B5EF4-FFF2-40B4-BE49-F238E27FC236}">
                <a16:creationId xmlns:a16="http://schemas.microsoft.com/office/drawing/2014/main" id="{7B5D8B2B-EBA6-9D07-1C97-339044C721CB}"/>
              </a:ext>
            </a:extLst>
          </p:cNvPr>
          <p:cNvSpPr>
            <a:spLocks noGrp="1"/>
          </p:cNvSpPr>
          <p:nvPr>
            <p:ph type="body" idx="12"/>
          </p:nvPr>
        </p:nvSpPr>
        <p:spPr/>
        <p:txBody>
          <a:bodyPr/>
          <a:lstStyle/>
          <a:p>
            <a:r>
              <a:rPr lang="en-US" dirty="0">
                <a:latin typeface="Libre Franklin"/>
              </a:rPr>
              <a:t>Health and Well-Being Canvas Course</a:t>
            </a:r>
            <a:endParaRPr lang="en-US" dirty="0"/>
          </a:p>
        </p:txBody>
      </p:sp>
    </p:spTree>
    <p:extLst>
      <p:ext uri="{BB962C8B-B14F-4D97-AF65-F5344CB8AC3E}">
        <p14:creationId xmlns:p14="http://schemas.microsoft.com/office/powerpoint/2010/main" val="396836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3F205-B2CF-95B9-5BD7-641976FC01FB}"/>
              </a:ext>
            </a:extLst>
          </p:cNvPr>
          <p:cNvSpPr>
            <a:spLocks noGrp="1"/>
          </p:cNvSpPr>
          <p:nvPr>
            <p:ph type="body" idx="1"/>
          </p:nvPr>
        </p:nvSpPr>
        <p:spPr/>
        <p:txBody>
          <a:bodyPr/>
          <a:lstStyle/>
          <a:p>
            <a:r>
              <a:rPr lang="en-US" dirty="0">
                <a:latin typeface="Libre Franklin"/>
              </a:rPr>
              <a:t>Resource Directory</a:t>
            </a:r>
            <a:endParaRPr lang="en-US" dirty="0"/>
          </a:p>
        </p:txBody>
      </p:sp>
      <p:sp>
        <p:nvSpPr>
          <p:cNvPr id="3" name="Title 2">
            <a:extLst>
              <a:ext uri="{FF2B5EF4-FFF2-40B4-BE49-F238E27FC236}">
                <a16:creationId xmlns:a16="http://schemas.microsoft.com/office/drawing/2014/main" id="{40D7485E-4FF2-8224-A4CB-04EFE8933E8E}"/>
              </a:ext>
            </a:extLst>
          </p:cNvPr>
          <p:cNvSpPr>
            <a:spLocks noGrp="1"/>
          </p:cNvSpPr>
          <p:nvPr>
            <p:ph type="title"/>
          </p:nvPr>
        </p:nvSpPr>
        <p:spPr/>
        <p:txBody>
          <a:bodyPr/>
          <a:lstStyle/>
          <a:p>
            <a:r>
              <a:rPr lang="en-US" dirty="0">
                <a:latin typeface="Calibri"/>
                <a:ea typeface="Calibri"/>
                <a:cs typeface="Calibri"/>
              </a:rPr>
              <a:t>Online Resources Continued</a:t>
            </a:r>
            <a:endParaRPr lang="en-US" dirty="0"/>
          </a:p>
        </p:txBody>
      </p:sp>
      <p:sp>
        <p:nvSpPr>
          <p:cNvPr id="6" name="Text Placeholder 5">
            <a:extLst>
              <a:ext uri="{FF2B5EF4-FFF2-40B4-BE49-F238E27FC236}">
                <a16:creationId xmlns:a16="http://schemas.microsoft.com/office/drawing/2014/main" id="{1303F2DB-ABC3-B371-8EFF-2FBFE7F73AF5}"/>
              </a:ext>
            </a:extLst>
          </p:cNvPr>
          <p:cNvSpPr>
            <a:spLocks noGrp="1"/>
          </p:cNvSpPr>
          <p:nvPr>
            <p:ph type="body" idx="12"/>
          </p:nvPr>
        </p:nvSpPr>
        <p:spPr/>
        <p:txBody>
          <a:bodyPr/>
          <a:lstStyle/>
          <a:p>
            <a:r>
              <a:rPr lang="en-US" dirty="0">
                <a:latin typeface="Libre Franklin"/>
              </a:rPr>
              <a:t>Apps and Digital Tools</a:t>
            </a:r>
            <a:endParaRPr lang="en-US" dirty="0"/>
          </a:p>
        </p:txBody>
      </p:sp>
      <p:pic>
        <p:nvPicPr>
          <p:cNvPr id="4" name="Picture 3" descr="A qr code on a white background&#10;&#10;AI-generated content may be incorrect.">
            <a:extLst>
              <a:ext uri="{FF2B5EF4-FFF2-40B4-BE49-F238E27FC236}">
                <a16:creationId xmlns:a16="http://schemas.microsoft.com/office/drawing/2014/main" id="{F408E543-6B88-89F2-88AF-467AD8806BF8}"/>
              </a:ext>
            </a:extLst>
          </p:cNvPr>
          <p:cNvPicPr>
            <a:picLocks noChangeAspect="1"/>
          </p:cNvPicPr>
          <p:nvPr/>
        </p:nvPicPr>
        <p:blipFill>
          <a:blip r:embed="rId2"/>
          <a:stretch>
            <a:fillRect/>
          </a:stretch>
        </p:blipFill>
        <p:spPr>
          <a:xfrm>
            <a:off x="7042897" y="2751044"/>
            <a:ext cx="3406588" cy="3406588"/>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11C75D27-6D24-D1E6-A58F-4741665E60F6}"/>
              </a:ext>
            </a:extLst>
          </p:cNvPr>
          <p:cNvPicPr>
            <a:picLocks noChangeAspect="1"/>
          </p:cNvPicPr>
          <p:nvPr/>
        </p:nvPicPr>
        <p:blipFill>
          <a:blip r:embed="rId3"/>
          <a:srcRect l="10828"/>
          <a:stretch>
            <a:fillRect/>
          </a:stretch>
        </p:blipFill>
        <p:spPr>
          <a:xfrm>
            <a:off x="1843368" y="2638984"/>
            <a:ext cx="3137649" cy="3518648"/>
          </a:xfrm>
          <a:prstGeom prst="rect">
            <a:avLst/>
          </a:prstGeom>
        </p:spPr>
      </p:pic>
    </p:spTree>
    <p:extLst>
      <p:ext uri="{BB962C8B-B14F-4D97-AF65-F5344CB8AC3E}">
        <p14:creationId xmlns:p14="http://schemas.microsoft.com/office/powerpoint/2010/main" val="294682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8D90-7B52-2E92-0FF4-0114FDFBAF03}"/>
              </a:ext>
            </a:extLst>
          </p:cNvPr>
          <p:cNvSpPr>
            <a:spLocks noGrp="1"/>
          </p:cNvSpPr>
          <p:nvPr>
            <p:ph type="title"/>
          </p:nvPr>
        </p:nvSpPr>
        <p:spPr/>
        <p:txBody>
          <a:bodyPr/>
          <a:lstStyle/>
          <a:p>
            <a:r>
              <a:rPr lang="en-US" dirty="0">
                <a:latin typeface="Calibri"/>
                <a:ea typeface="Calibri"/>
                <a:cs typeface="Calibri"/>
              </a:rPr>
              <a:t>24/7 Resources</a:t>
            </a:r>
            <a:endParaRPr lang="en-US" dirty="0"/>
          </a:p>
        </p:txBody>
      </p:sp>
      <p:sp>
        <p:nvSpPr>
          <p:cNvPr id="3" name="Content Placeholder 2">
            <a:extLst>
              <a:ext uri="{FF2B5EF4-FFF2-40B4-BE49-F238E27FC236}">
                <a16:creationId xmlns:a16="http://schemas.microsoft.com/office/drawing/2014/main" id="{A9FB48AE-BD71-AF15-C41A-B00258B240FA}"/>
              </a:ext>
            </a:extLst>
          </p:cNvPr>
          <p:cNvSpPr>
            <a:spLocks noGrp="1"/>
          </p:cNvSpPr>
          <p:nvPr>
            <p:ph idx="1"/>
          </p:nvPr>
        </p:nvSpPr>
        <p:spPr/>
        <p:txBody>
          <a:bodyPr vert="horz" lIns="91440" tIns="45720" rIns="91440" bIns="45720" rtlCol="0" anchor="t">
            <a:normAutofit/>
          </a:bodyPr>
          <a:lstStyle/>
          <a:p>
            <a:r>
              <a:rPr lang="en-US" dirty="0">
                <a:latin typeface="Libre Franklin"/>
              </a:rPr>
              <a:t>Always call 911 in an emergency</a:t>
            </a:r>
          </a:p>
          <a:p>
            <a:r>
              <a:rPr lang="en-US" dirty="0">
                <a:latin typeface="Libre Franklin"/>
              </a:rPr>
              <a:t>National Suicide and Crisis Lifeline</a:t>
            </a:r>
          </a:p>
          <a:p>
            <a:pPr lvl="1">
              <a:buFont typeface="Courier New" panose="020B0604020202020204" pitchFamily="34" charset="0"/>
              <a:buChar char="o"/>
            </a:pPr>
            <a:r>
              <a:rPr lang="en-US" dirty="0">
                <a:latin typeface="Libre Franklin"/>
              </a:rPr>
              <a:t>Call or text 988</a:t>
            </a:r>
          </a:p>
          <a:p>
            <a:r>
              <a:rPr lang="en-US" dirty="0">
                <a:latin typeface="Libre Franklin"/>
              </a:rPr>
              <a:t>Compass Health Hotline</a:t>
            </a:r>
            <a:endParaRPr lang="en-US" dirty="0"/>
          </a:p>
          <a:p>
            <a:pPr lvl="1">
              <a:buFont typeface="Courier New" panose="020B0604020202020204" pitchFamily="34" charset="0"/>
              <a:buChar char="o"/>
            </a:pPr>
            <a:r>
              <a:rPr lang="en-US" dirty="0">
                <a:latin typeface="Libre Franklin"/>
              </a:rPr>
              <a:t>833.356.2427</a:t>
            </a:r>
          </a:p>
          <a:p>
            <a:r>
              <a:rPr lang="en-US" dirty="0">
                <a:latin typeface="Libre Franklin"/>
              </a:rPr>
              <a:t>Phelps Health</a:t>
            </a:r>
          </a:p>
          <a:p>
            <a:pPr lvl="1">
              <a:buFont typeface="Courier New" panose="020B0604020202020204" pitchFamily="34" charset="0"/>
              <a:buChar char="o"/>
            </a:pPr>
            <a:r>
              <a:rPr lang="en-US" dirty="0">
                <a:latin typeface="Libre Franklin"/>
              </a:rPr>
              <a:t>573.458.8899</a:t>
            </a:r>
          </a:p>
        </p:txBody>
      </p:sp>
    </p:spTree>
    <p:extLst>
      <p:ext uri="{BB962C8B-B14F-4D97-AF65-F5344CB8AC3E}">
        <p14:creationId xmlns:p14="http://schemas.microsoft.com/office/powerpoint/2010/main" val="2693187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031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76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9B1B-DE24-BE3D-DD5C-4B02C74A7252}"/>
              </a:ext>
            </a:extLst>
          </p:cNvPr>
          <p:cNvSpPr>
            <a:spLocks noGrp="1"/>
          </p:cNvSpPr>
          <p:nvPr>
            <p:ph type="ctrTitle"/>
          </p:nvPr>
        </p:nvSpPr>
        <p:spPr/>
        <p:txBody>
          <a:bodyPr/>
          <a:lstStyle/>
          <a:p>
            <a:r>
              <a:rPr lang="en-US" dirty="0">
                <a:latin typeface="Calibri"/>
                <a:ea typeface="Calibri"/>
                <a:cs typeface="Calibri"/>
              </a:rPr>
              <a:t>Thank you!</a:t>
            </a:r>
            <a:endParaRPr lang="en-US" dirty="0"/>
          </a:p>
        </p:txBody>
      </p:sp>
    </p:spTree>
    <p:extLst>
      <p:ext uri="{BB962C8B-B14F-4D97-AF65-F5344CB8AC3E}">
        <p14:creationId xmlns:p14="http://schemas.microsoft.com/office/powerpoint/2010/main" val="336709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A190-F381-7BCC-47AD-0741805E2D37}"/>
              </a:ext>
            </a:extLst>
          </p:cNvPr>
          <p:cNvSpPr>
            <a:spLocks noGrp="1"/>
          </p:cNvSpPr>
          <p:nvPr>
            <p:ph type="ctrTitle"/>
          </p:nvPr>
        </p:nvSpPr>
        <p:spPr>
          <a:xfrm>
            <a:off x="2151964" y="2865323"/>
            <a:ext cx="9144000" cy="2164066"/>
          </a:xfrm>
        </p:spPr>
        <p:txBody>
          <a:bodyPr/>
          <a:lstStyle/>
          <a:p>
            <a:r>
              <a:rPr lang="en-US" dirty="0">
                <a:latin typeface="Calibri"/>
                <a:ea typeface="Calibri"/>
                <a:cs typeface="Calibri"/>
              </a:rPr>
              <a:t>Student Well-Being provides counseling services, health promotion initiatives, and prevention programs to empower the S&amp;T community to thrive and enhance personal, academic, and professional success.</a:t>
            </a:r>
          </a:p>
          <a:p>
            <a:br>
              <a:rPr lang="en-US" dirty="0"/>
            </a:br>
            <a:endParaRPr lang="en-US" dirty="0"/>
          </a:p>
        </p:txBody>
      </p:sp>
    </p:spTree>
    <p:extLst>
      <p:ext uri="{BB962C8B-B14F-4D97-AF65-F5344CB8AC3E}">
        <p14:creationId xmlns:p14="http://schemas.microsoft.com/office/powerpoint/2010/main" val="137016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16"/>
        <p:cNvGrpSpPr/>
        <p:nvPr/>
      </p:nvGrpSpPr>
      <p:grpSpPr>
        <a:xfrm>
          <a:off x="0" y="0"/>
          <a:ext cx="0" cy="0"/>
          <a:chOff x="0" y="0"/>
          <a:chExt cx="0" cy="0"/>
        </a:xfrm>
      </p:grpSpPr>
      <p:sp>
        <p:nvSpPr>
          <p:cNvPr id="418" name="Google Shape;418;p2"/>
          <p:cNvSpPr/>
          <p:nvPr/>
        </p:nvSpPr>
        <p:spPr>
          <a:xfrm>
            <a:off x="743712" y="2157984"/>
            <a:ext cx="1170432" cy="1609344"/>
          </a:xfrm>
          <a:prstGeom prst="rect">
            <a:avLst/>
          </a:prstGeom>
          <a:solidFill>
            <a:schemeClr val="accent3"/>
          </a:solidFill>
          <a:ln>
            <a:noFill/>
          </a:ln>
        </p:spPr>
        <p:txBody>
          <a:bodyPr spcFirstLastPara="1" wrap="square" lIns="121900" tIns="60933" rIns="121900" bIns="6093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350"/>
              <a:buFont typeface="Arial"/>
              <a:buNone/>
            </a:pPr>
            <a:endParaRPr sz="1800" b="0" i="0" u="none" strike="noStrike" cap="none">
              <a:solidFill>
                <a:schemeClr val="lt1"/>
              </a:solidFill>
              <a:latin typeface="Arial"/>
              <a:ea typeface="Arial"/>
              <a:cs typeface="Arial"/>
              <a:sym typeface="Arial"/>
            </a:endParaRPr>
          </a:p>
        </p:txBody>
      </p:sp>
      <p:pic>
        <p:nvPicPr>
          <p:cNvPr id="3" name="Picture 2" descr="A diagram of a student well being personalized model&#10;&#10;AI-generated content may be incorrect.">
            <a:extLst>
              <a:ext uri="{FF2B5EF4-FFF2-40B4-BE49-F238E27FC236}">
                <a16:creationId xmlns:a16="http://schemas.microsoft.com/office/drawing/2014/main" id="{D1839DA3-458C-2276-E09E-4A7062E6C6C0}"/>
              </a:ext>
            </a:extLst>
          </p:cNvPr>
          <p:cNvPicPr>
            <a:picLocks noChangeAspect="1"/>
          </p:cNvPicPr>
          <p:nvPr/>
        </p:nvPicPr>
        <p:blipFill>
          <a:blip r:embed="rId3"/>
          <a:stretch>
            <a:fillRect/>
          </a:stretch>
        </p:blipFill>
        <p:spPr>
          <a:xfrm>
            <a:off x="0" y="0"/>
            <a:ext cx="12192000" cy="6858000"/>
          </a:xfrm>
          <a:prstGeom prst="rect">
            <a:avLst/>
          </a:prstGeom>
        </p:spPr>
      </p:pic>
      <p:pic>
        <p:nvPicPr>
          <p:cNvPr id="2" name="Google Shape;432;p3" descr="A close-up of a few green circles&#10;&#10;Description automatically generated">
            <a:extLst>
              <a:ext uri="{FF2B5EF4-FFF2-40B4-BE49-F238E27FC236}">
                <a16:creationId xmlns:a16="http://schemas.microsoft.com/office/drawing/2014/main" id="{A8D42B4A-50C0-910E-1C4C-4184084FFAA3}"/>
              </a:ext>
            </a:extLst>
          </p:cNvPr>
          <p:cNvPicPr preferRelativeResize="0">
            <a:picLocks noChangeAspect="1"/>
          </p:cNvPicPr>
          <p:nvPr/>
        </p:nvPicPr>
        <p:blipFill rotWithShape="1">
          <a:blip r:embed="rId4">
            <a:alphaModFix/>
          </a:blip>
          <a:srcRect l="1858" t="7103" r="49857" b="7103"/>
          <a:stretch/>
        </p:blipFill>
        <p:spPr>
          <a:xfrm>
            <a:off x="5285021" y="1"/>
            <a:ext cx="1621959" cy="1621204"/>
          </a:xfrm>
          <a:prstGeom prst="rect">
            <a:avLst/>
          </a:prstGeom>
          <a:noFill/>
          <a:ln>
            <a:noFill/>
          </a:ln>
        </p:spPr>
      </p:pic>
    </p:spTree>
    <p:extLst>
      <p:ext uri="{BB962C8B-B14F-4D97-AF65-F5344CB8AC3E}">
        <p14:creationId xmlns:p14="http://schemas.microsoft.com/office/powerpoint/2010/main" val="327568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B1CC-C7EE-078F-C393-567CE4346D4E}"/>
              </a:ext>
            </a:extLst>
          </p:cNvPr>
          <p:cNvSpPr>
            <a:spLocks noGrp="1"/>
          </p:cNvSpPr>
          <p:nvPr>
            <p:ph type="title"/>
          </p:nvPr>
        </p:nvSpPr>
        <p:spPr/>
        <p:txBody>
          <a:bodyPr/>
          <a:lstStyle/>
          <a:p>
            <a:r>
              <a:rPr lang="en-US" dirty="0">
                <a:latin typeface="Calibri"/>
                <a:ea typeface="Calibri"/>
                <a:cs typeface="Calibri"/>
              </a:rPr>
              <a:t>Overview of Our Services</a:t>
            </a:r>
            <a:endParaRPr lang="en-US" dirty="0"/>
          </a:p>
        </p:txBody>
      </p:sp>
      <p:sp>
        <p:nvSpPr>
          <p:cNvPr id="3" name="Content Placeholder 2">
            <a:extLst>
              <a:ext uri="{FF2B5EF4-FFF2-40B4-BE49-F238E27FC236}">
                <a16:creationId xmlns:a16="http://schemas.microsoft.com/office/drawing/2014/main" id="{192B574B-2E66-9302-D2CE-E7BB8492AB22}"/>
              </a:ext>
            </a:extLst>
          </p:cNvPr>
          <p:cNvSpPr>
            <a:spLocks noGrp="1"/>
          </p:cNvSpPr>
          <p:nvPr>
            <p:ph idx="1"/>
          </p:nvPr>
        </p:nvSpPr>
        <p:spPr/>
        <p:txBody>
          <a:bodyPr vert="horz" lIns="91440" tIns="45720" rIns="91440" bIns="45720" rtlCol="0" anchor="t">
            <a:normAutofit/>
          </a:bodyPr>
          <a:lstStyle/>
          <a:p>
            <a:r>
              <a:rPr lang="en-US" dirty="0">
                <a:latin typeface="Libre Franklin"/>
              </a:rPr>
              <a:t>Counseling</a:t>
            </a:r>
          </a:p>
          <a:p>
            <a:r>
              <a:rPr lang="en-US" dirty="0">
                <a:latin typeface="Libre Franklin"/>
              </a:rPr>
              <a:t>Case management</a:t>
            </a:r>
          </a:p>
          <a:p>
            <a:r>
              <a:rPr lang="en-US" dirty="0">
                <a:latin typeface="Libre Franklin"/>
              </a:rPr>
              <a:t>Wellness consultations</a:t>
            </a:r>
            <a:endParaRPr lang="en-US" dirty="0"/>
          </a:p>
          <a:p>
            <a:r>
              <a:rPr lang="en-US" dirty="0">
                <a:latin typeface="Libre Franklin"/>
              </a:rPr>
              <a:t>Programming and online course</a:t>
            </a:r>
            <a:endParaRPr lang="en-US" dirty="0"/>
          </a:p>
          <a:p>
            <a:r>
              <a:rPr lang="en-US" dirty="0">
                <a:latin typeface="Libre Franklin"/>
              </a:rPr>
              <a:t>Bystander intervention</a:t>
            </a:r>
            <a:endParaRPr lang="en-US" dirty="0"/>
          </a:p>
          <a:p>
            <a:r>
              <a:rPr lang="en-US" dirty="0">
                <a:latin typeface="Libre Franklin"/>
              </a:rPr>
              <a:t>Student-led groups</a:t>
            </a:r>
            <a:endParaRPr lang="en-US" dirty="0"/>
          </a:p>
          <a:p>
            <a:r>
              <a:rPr lang="en-US" dirty="0">
                <a:latin typeface="Libre Franklin"/>
              </a:rPr>
              <a:t>Miner Oasis</a:t>
            </a:r>
          </a:p>
        </p:txBody>
      </p:sp>
      <p:pic>
        <p:nvPicPr>
          <p:cNvPr id="4" name="Picture 3" descr="A qr code on a white background&#10;&#10;AI-generated content may be incorrect.">
            <a:extLst>
              <a:ext uri="{FF2B5EF4-FFF2-40B4-BE49-F238E27FC236}">
                <a16:creationId xmlns:a16="http://schemas.microsoft.com/office/drawing/2014/main" id="{2DA5355C-EFC4-5FB7-68A4-0E07A09D516A}"/>
              </a:ext>
            </a:extLst>
          </p:cNvPr>
          <p:cNvPicPr>
            <a:picLocks noChangeAspect="1"/>
          </p:cNvPicPr>
          <p:nvPr/>
        </p:nvPicPr>
        <p:blipFill>
          <a:blip r:embed="rId3"/>
          <a:srcRect r="298" b="7101"/>
          <a:stretch>
            <a:fillRect/>
          </a:stretch>
        </p:blipFill>
        <p:spPr>
          <a:xfrm>
            <a:off x="6838231" y="1036967"/>
            <a:ext cx="4812832" cy="4524511"/>
          </a:xfrm>
          <a:prstGeom prst="rect">
            <a:avLst/>
          </a:prstGeom>
        </p:spPr>
      </p:pic>
    </p:spTree>
    <p:extLst>
      <p:ext uri="{BB962C8B-B14F-4D97-AF65-F5344CB8AC3E}">
        <p14:creationId xmlns:p14="http://schemas.microsoft.com/office/powerpoint/2010/main" val="89203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7BF90-08D8-6D33-6C25-22C639BC4B41}"/>
              </a:ext>
            </a:extLst>
          </p:cNvPr>
          <p:cNvSpPr>
            <a:spLocks noGrp="1"/>
          </p:cNvSpPr>
          <p:nvPr>
            <p:ph type="title"/>
          </p:nvPr>
        </p:nvSpPr>
        <p:spPr/>
        <p:txBody>
          <a:bodyPr/>
          <a:lstStyle/>
          <a:p>
            <a:r>
              <a:rPr lang="en-US" dirty="0">
                <a:latin typeface="Calibri"/>
                <a:ea typeface="Calibri"/>
                <a:cs typeface="Calibri"/>
              </a:rPr>
              <a:t>Counseling</a:t>
            </a:r>
            <a:endParaRPr lang="en-US" dirty="0"/>
          </a:p>
        </p:txBody>
      </p:sp>
      <p:sp>
        <p:nvSpPr>
          <p:cNvPr id="3" name="Content Placeholder 2">
            <a:extLst>
              <a:ext uri="{FF2B5EF4-FFF2-40B4-BE49-F238E27FC236}">
                <a16:creationId xmlns:a16="http://schemas.microsoft.com/office/drawing/2014/main" id="{0E154ADD-31B2-B965-8E92-B8BFC46C0D71}"/>
              </a:ext>
            </a:extLst>
          </p:cNvPr>
          <p:cNvSpPr>
            <a:spLocks noGrp="1"/>
          </p:cNvSpPr>
          <p:nvPr>
            <p:ph idx="1"/>
          </p:nvPr>
        </p:nvSpPr>
        <p:spPr/>
        <p:txBody>
          <a:bodyPr vert="horz" lIns="91440" tIns="45720" rIns="91440" bIns="45720" rtlCol="0" anchor="t">
            <a:normAutofit/>
          </a:bodyPr>
          <a:lstStyle/>
          <a:p>
            <a:r>
              <a:rPr lang="en-US" dirty="0">
                <a:latin typeface="Libre Franklin"/>
              </a:rPr>
              <a:t>Confidential, licensed counselors available for all students</a:t>
            </a:r>
            <a:endParaRPr lang="en-US" dirty="0"/>
          </a:p>
          <a:p>
            <a:r>
              <a:rPr lang="en-US" dirty="0">
                <a:latin typeface="Libre Franklin"/>
              </a:rPr>
              <a:t>Individual counseling</a:t>
            </a:r>
          </a:p>
          <a:p>
            <a:r>
              <a:rPr lang="en-US" dirty="0">
                <a:latin typeface="Libre Franklin"/>
              </a:rPr>
              <a:t>Group counseling</a:t>
            </a:r>
          </a:p>
          <a:p>
            <a:r>
              <a:rPr lang="en-US" dirty="0">
                <a:latin typeface="Libre Franklin"/>
              </a:rPr>
              <a:t>Crisis services</a:t>
            </a:r>
          </a:p>
          <a:p>
            <a:r>
              <a:rPr lang="en-US" dirty="0">
                <a:latin typeface="Libre Franklin"/>
              </a:rPr>
              <a:t>Community referrals and resource referrals</a:t>
            </a:r>
            <a:endParaRPr lang="en-US" dirty="0"/>
          </a:p>
          <a:p>
            <a:pPr marL="0" indent="0">
              <a:buNone/>
            </a:pPr>
            <a:endParaRPr lang="en-US" dirty="0"/>
          </a:p>
        </p:txBody>
      </p:sp>
    </p:spTree>
    <p:extLst>
      <p:ext uri="{BB962C8B-B14F-4D97-AF65-F5344CB8AC3E}">
        <p14:creationId xmlns:p14="http://schemas.microsoft.com/office/powerpoint/2010/main" val="6437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7C5A-143C-996D-A996-FEB849AC8B39}"/>
              </a:ext>
            </a:extLst>
          </p:cNvPr>
          <p:cNvSpPr>
            <a:spLocks noGrp="1"/>
          </p:cNvSpPr>
          <p:nvPr>
            <p:ph type="title"/>
          </p:nvPr>
        </p:nvSpPr>
        <p:spPr/>
        <p:txBody>
          <a:bodyPr/>
          <a:lstStyle/>
          <a:p>
            <a:r>
              <a:rPr lang="en-US" dirty="0">
                <a:latin typeface="Calibri"/>
                <a:ea typeface="Calibri"/>
                <a:cs typeface="Calibri"/>
              </a:rPr>
              <a:t>Wellness Consultations</a:t>
            </a:r>
            <a:endParaRPr lang="en-US" dirty="0"/>
          </a:p>
        </p:txBody>
      </p:sp>
      <p:sp>
        <p:nvSpPr>
          <p:cNvPr id="3" name="Content Placeholder 2">
            <a:extLst>
              <a:ext uri="{FF2B5EF4-FFF2-40B4-BE49-F238E27FC236}">
                <a16:creationId xmlns:a16="http://schemas.microsoft.com/office/drawing/2014/main" id="{1D142CD1-F482-117F-F643-8C1E818CA8D0}"/>
              </a:ext>
            </a:extLst>
          </p:cNvPr>
          <p:cNvSpPr>
            <a:spLocks noGrp="1"/>
          </p:cNvSpPr>
          <p:nvPr>
            <p:ph idx="1"/>
          </p:nvPr>
        </p:nvSpPr>
        <p:spPr/>
        <p:txBody>
          <a:bodyPr vert="horz" lIns="91440" tIns="45720" rIns="91440" bIns="45720" rtlCol="0" anchor="t">
            <a:normAutofit/>
          </a:bodyPr>
          <a:lstStyle/>
          <a:p>
            <a:r>
              <a:rPr lang="en-US" dirty="0">
                <a:latin typeface="Libre Franklin"/>
              </a:rPr>
              <a:t>These are sessions provided by health educators in a short-term format</a:t>
            </a:r>
            <a:endParaRPr lang="en-US" dirty="0"/>
          </a:p>
          <a:p>
            <a:r>
              <a:rPr lang="en-US" dirty="0">
                <a:latin typeface="Libre Franklin"/>
              </a:rPr>
              <a:t>Some topics include:</a:t>
            </a:r>
            <a:endParaRPr lang="en-US" dirty="0"/>
          </a:p>
          <a:p>
            <a:pPr lvl="1">
              <a:buFont typeface="Courier New" panose="020B0604020202020204" pitchFamily="34" charset="0"/>
              <a:buChar char="o"/>
            </a:pPr>
            <a:r>
              <a:rPr lang="en-US" dirty="0">
                <a:latin typeface="Libre Franklin"/>
              </a:rPr>
              <a:t>Nutrition</a:t>
            </a:r>
            <a:endParaRPr lang="en-US" dirty="0"/>
          </a:p>
          <a:p>
            <a:pPr lvl="1">
              <a:buFont typeface="Courier New" panose="020B0604020202020204" pitchFamily="34" charset="0"/>
              <a:buChar char="o"/>
            </a:pPr>
            <a:r>
              <a:rPr lang="en-US" dirty="0">
                <a:latin typeface="Libre Franklin"/>
              </a:rPr>
              <a:t>Alcohol use</a:t>
            </a:r>
          </a:p>
          <a:p>
            <a:pPr lvl="1">
              <a:buFont typeface="Courier New" panose="020B0604020202020204" pitchFamily="34" charset="0"/>
              <a:buChar char="o"/>
            </a:pPr>
            <a:r>
              <a:rPr lang="en-US" dirty="0">
                <a:latin typeface="Libre Franklin"/>
              </a:rPr>
              <a:t>Cannabis/marijuana use</a:t>
            </a:r>
          </a:p>
          <a:p>
            <a:pPr lvl="1">
              <a:buFont typeface="Courier New" panose="020B0604020202020204" pitchFamily="34" charset="0"/>
              <a:buChar char="o"/>
            </a:pPr>
            <a:r>
              <a:rPr lang="en-US" dirty="0">
                <a:latin typeface="Libre Franklin"/>
              </a:rPr>
              <a:t>Bystander intervention</a:t>
            </a:r>
          </a:p>
          <a:p>
            <a:pPr lvl="1">
              <a:buFont typeface="Courier New" panose="020B0604020202020204" pitchFamily="34" charset="0"/>
              <a:buChar char="o"/>
            </a:pPr>
            <a:r>
              <a:rPr lang="en-US" dirty="0">
                <a:latin typeface="Libre Franklin"/>
              </a:rPr>
              <a:t>Sleep</a:t>
            </a:r>
          </a:p>
          <a:p>
            <a:pPr marL="457200" lvl="1" indent="0">
              <a:buNone/>
            </a:pPr>
            <a:endParaRPr lang="en-US" dirty="0">
              <a:latin typeface="Libre Franklin"/>
            </a:endParaRPr>
          </a:p>
        </p:txBody>
      </p:sp>
      <p:sp>
        <p:nvSpPr>
          <p:cNvPr id="5" name="Content Placeholder 2">
            <a:extLst>
              <a:ext uri="{FF2B5EF4-FFF2-40B4-BE49-F238E27FC236}">
                <a16:creationId xmlns:a16="http://schemas.microsoft.com/office/drawing/2014/main" id="{46253A4A-4028-8BD9-244A-97FA9A93D8C8}"/>
              </a:ext>
            </a:extLst>
          </p:cNvPr>
          <p:cNvSpPr txBox="1">
            <a:spLocks/>
          </p:cNvSpPr>
          <p:nvPr/>
        </p:nvSpPr>
        <p:spPr>
          <a:xfrm>
            <a:off x="5332562" y="3185723"/>
            <a:ext cx="5497902" cy="29854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2DCCD3"/>
              </a:buClr>
              <a:buSzPct val="175000"/>
              <a:buFont typeface="Arial" panose="020B0604020202020204" pitchFamily="34" charset="0"/>
              <a:buChar char="•"/>
              <a:defRPr sz="2800" kern="1200">
                <a:solidFill>
                  <a:srgbClr val="003B49"/>
                </a:solidFill>
                <a:latin typeface="Libre Franklin" pitchFamily="2" charset="0"/>
                <a:ea typeface="+mn-ea"/>
                <a:cs typeface="+mn-cs"/>
              </a:defRPr>
            </a:lvl1pPr>
            <a:lvl2pPr marL="685800" indent="-228600" algn="l" defTabSz="914400" rtl="0" eaLnBrk="1" latinLnBrk="0" hangingPunct="1">
              <a:lnSpc>
                <a:spcPct val="90000"/>
              </a:lnSpc>
              <a:spcBef>
                <a:spcPts val="500"/>
              </a:spcBef>
              <a:buClr>
                <a:srgbClr val="2DCCD3"/>
              </a:buClr>
              <a:buSzPct val="175000"/>
              <a:buFont typeface="Arial" panose="020B0604020202020204" pitchFamily="34" charset="0"/>
              <a:buChar char="•"/>
              <a:defRPr sz="2400" kern="1200">
                <a:solidFill>
                  <a:srgbClr val="003B49"/>
                </a:solidFill>
                <a:latin typeface="Libre Franklin" pitchFamily="2" charset="0"/>
                <a:ea typeface="+mn-ea"/>
                <a:cs typeface="+mn-cs"/>
              </a:defRPr>
            </a:lvl2pPr>
            <a:lvl3pPr marL="1143000" indent="-228600" algn="l" defTabSz="914400" rtl="0" eaLnBrk="1" latinLnBrk="0" hangingPunct="1">
              <a:lnSpc>
                <a:spcPct val="90000"/>
              </a:lnSpc>
              <a:spcBef>
                <a:spcPts val="500"/>
              </a:spcBef>
              <a:buClr>
                <a:srgbClr val="2DCCD3"/>
              </a:buClr>
              <a:buSzPct val="175000"/>
              <a:buFont typeface="Arial" panose="020B0604020202020204" pitchFamily="34" charset="0"/>
              <a:buChar char="•"/>
              <a:defRPr sz="2000" kern="1200">
                <a:solidFill>
                  <a:srgbClr val="003B49"/>
                </a:solidFill>
                <a:latin typeface="Libre Franklin" pitchFamily="2" charset="0"/>
                <a:ea typeface="+mn-ea"/>
                <a:cs typeface="+mn-cs"/>
              </a:defRPr>
            </a:lvl3pPr>
            <a:lvl4pPr marL="1600200" indent="-228600" algn="l" defTabSz="914400" rtl="0" eaLnBrk="1" latinLnBrk="0" hangingPunct="1">
              <a:lnSpc>
                <a:spcPct val="90000"/>
              </a:lnSpc>
              <a:spcBef>
                <a:spcPts val="500"/>
              </a:spcBef>
              <a:buClr>
                <a:srgbClr val="2DCCD3"/>
              </a:buClr>
              <a:buSzPct val="175000"/>
              <a:buFont typeface="Arial" panose="020B0604020202020204" pitchFamily="34" charset="0"/>
              <a:buChar char="•"/>
              <a:defRPr sz="1800" kern="1200">
                <a:solidFill>
                  <a:srgbClr val="003B49"/>
                </a:solidFill>
                <a:latin typeface="Libre Franklin" pitchFamily="2" charset="0"/>
                <a:ea typeface="+mn-ea"/>
                <a:cs typeface="+mn-cs"/>
              </a:defRPr>
            </a:lvl4pPr>
            <a:lvl5pPr marL="2057400" indent="-228600" algn="l" defTabSz="914400" rtl="0" eaLnBrk="1" latinLnBrk="0" hangingPunct="1">
              <a:lnSpc>
                <a:spcPct val="90000"/>
              </a:lnSpc>
              <a:spcBef>
                <a:spcPts val="500"/>
              </a:spcBef>
              <a:buClr>
                <a:srgbClr val="2DCCD3"/>
              </a:buClr>
              <a:buSzPct val="175000"/>
              <a:buFont typeface="Arial" panose="020B0604020202020204" pitchFamily="34" charset="0"/>
              <a:buChar char="•"/>
              <a:defRPr sz="1800" kern="1200">
                <a:solidFill>
                  <a:srgbClr val="003B49"/>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Courier New" panose="020B0604020202020204" pitchFamily="34" charset="0"/>
              <a:buChar char="o"/>
            </a:pPr>
            <a:r>
              <a:rPr lang="en-US" dirty="0">
                <a:latin typeface="Libre Franklin"/>
              </a:rPr>
              <a:t>Safe space</a:t>
            </a:r>
          </a:p>
          <a:p>
            <a:pPr lvl="1">
              <a:buFont typeface="Courier New" panose="020B0604020202020204" pitchFamily="34" charset="0"/>
              <a:buChar char="o"/>
            </a:pPr>
            <a:r>
              <a:rPr lang="en-US" dirty="0">
                <a:latin typeface="Libre Franklin"/>
              </a:rPr>
              <a:t>Self regulation</a:t>
            </a:r>
          </a:p>
          <a:p>
            <a:pPr lvl="1">
              <a:buFont typeface="Courier New" panose="020B0604020202020204" pitchFamily="34" charset="0"/>
              <a:buChar char="o"/>
            </a:pPr>
            <a:r>
              <a:rPr lang="en-US" dirty="0">
                <a:latin typeface="Libre Franklin"/>
              </a:rPr>
              <a:t>Nicotine cessation</a:t>
            </a:r>
          </a:p>
          <a:p>
            <a:pPr lvl="1">
              <a:buFont typeface="Courier New" panose="020B0604020202020204" pitchFamily="34" charset="0"/>
              <a:buChar char="o"/>
            </a:pPr>
            <a:r>
              <a:rPr lang="en-US" dirty="0">
                <a:latin typeface="Libre Franklin"/>
              </a:rPr>
              <a:t>General wellness/other</a:t>
            </a:r>
          </a:p>
          <a:p>
            <a:pPr marL="457200" lvl="1" indent="0">
              <a:buNone/>
            </a:pPr>
            <a:endParaRPr lang="en-US" dirty="0">
              <a:latin typeface="Libre Franklin"/>
            </a:endParaRPr>
          </a:p>
        </p:txBody>
      </p:sp>
    </p:spTree>
    <p:extLst>
      <p:ext uri="{BB962C8B-B14F-4D97-AF65-F5344CB8AC3E}">
        <p14:creationId xmlns:p14="http://schemas.microsoft.com/office/powerpoint/2010/main" val="401257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44B3-44F5-4CDD-D819-A2A3451DFB73}"/>
              </a:ext>
            </a:extLst>
          </p:cNvPr>
          <p:cNvSpPr>
            <a:spLocks noGrp="1"/>
          </p:cNvSpPr>
          <p:nvPr>
            <p:ph type="title"/>
          </p:nvPr>
        </p:nvSpPr>
        <p:spPr/>
        <p:txBody>
          <a:bodyPr/>
          <a:lstStyle/>
          <a:p>
            <a:r>
              <a:rPr lang="en-US" dirty="0">
                <a:latin typeface="Calibri"/>
                <a:ea typeface="Calibri"/>
                <a:cs typeface="Calibri"/>
              </a:rPr>
              <a:t>Case Management</a:t>
            </a:r>
            <a:endParaRPr lang="en-US" dirty="0"/>
          </a:p>
        </p:txBody>
      </p:sp>
      <p:sp>
        <p:nvSpPr>
          <p:cNvPr id="3" name="Content Placeholder 2">
            <a:extLst>
              <a:ext uri="{FF2B5EF4-FFF2-40B4-BE49-F238E27FC236}">
                <a16:creationId xmlns:a16="http://schemas.microsoft.com/office/drawing/2014/main" id="{CBA31D9E-8370-3138-6389-B70DB6CDA90A}"/>
              </a:ext>
            </a:extLst>
          </p:cNvPr>
          <p:cNvSpPr>
            <a:spLocks noGrp="1"/>
          </p:cNvSpPr>
          <p:nvPr>
            <p:ph idx="1"/>
          </p:nvPr>
        </p:nvSpPr>
        <p:spPr/>
        <p:txBody>
          <a:bodyPr vert="horz" lIns="91440" tIns="45720" rIns="91440" bIns="45720" rtlCol="0" anchor="t">
            <a:normAutofit/>
          </a:bodyPr>
          <a:lstStyle/>
          <a:p>
            <a:r>
              <a:rPr lang="en-US" dirty="0">
                <a:latin typeface="Libre Franklin"/>
              </a:rPr>
              <a:t>Work with students to address immediate needs, connect to appropriate resources, and navigate barriers to their success</a:t>
            </a:r>
          </a:p>
          <a:p>
            <a:r>
              <a:rPr lang="en-US" dirty="0">
                <a:latin typeface="Libre Franklin"/>
              </a:rPr>
              <a:t>Resource connection and referral</a:t>
            </a:r>
          </a:p>
          <a:p>
            <a:r>
              <a:rPr lang="en-US" dirty="0">
                <a:latin typeface="Libre Franklin"/>
              </a:rPr>
              <a:t>Coordination of care</a:t>
            </a:r>
          </a:p>
          <a:p>
            <a:r>
              <a:rPr lang="en-US" dirty="0">
                <a:latin typeface="Libre Franklin"/>
              </a:rPr>
              <a:t>Emergency funding</a:t>
            </a:r>
          </a:p>
          <a:p>
            <a:r>
              <a:rPr lang="en-US" dirty="0">
                <a:latin typeface="Libre Franklin"/>
              </a:rPr>
              <a:t>UCARE support</a:t>
            </a:r>
          </a:p>
          <a:p>
            <a:r>
              <a:rPr lang="en-US" dirty="0">
                <a:latin typeface="Libre Franklin"/>
              </a:rPr>
              <a:t>And more, based on your specific needs!</a:t>
            </a:r>
            <a:endParaRPr lang="en-US" dirty="0"/>
          </a:p>
        </p:txBody>
      </p:sp>
    </p:spTree>
    <p:extLst>
      <p:ext uri="{BB962C8B-B14F-4D97-AF65-F5344CB8AC3E}">
        <p14:creationId xmlns:p14="http://schemas.microsoft.com/office/powerpoint/2010/main" val="165220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2B2A-EA1C-DBBF-1FA3-F5749C8E73D7}"/>
              </a:ext>
            </a:extLst>
          </p:cNvPr>
          <p:cNvSpPr>
            <a:spLocks noGrp="1"/>
          </p:cNvSpPr>
          <p:nvPr>
            <p:ph type="title"/>
          </p:nvPr>
        </p:nvSpPr>
        <p:spPr/>
        <p:txBody>
          <a:bodyPr/>
          <a:lstStyle/>
          <a:p>
            <a:r>
              <a:rPr lang="en-US" dirty="0">
                <a:latin typeface="Calibri"/>
                <a:ea typeface="Calibri"/>
                <a:cs typeface="Calibri"/>
              </a:rPr>
              <a:t>UCARE</a:t>
            </a:r>
            <a:endParaRPr lang="en-US" dirty="0"/>
          </a:p>
        </p:txBody>
      </p:sp>
      <p:sp>
        <p:nvSpPr>
          <p:cNvPr id="3" name="Content Placeholder 2">
            <a:extLst>
              <a:ext uri="{FF2B5EF4-FFF2-40B4-BE49-F238E27FC236}">
                <a16:creationId xmlns:a16="http://schemas.microsoft.com/office/drawing/2014/main" id="{D8752027-815F-21C4-DCD4-A5E20BD706D2}"/>
              </a:ext>
            </a:extLst>
          </p:cNvPr>
          <p:cNvSpPr>
            <a:spLocks noGrp="1"/>
          </p:cNvSpPr>
          <p:nvPr>
            <p:ph idx="1"/>
          </p:nvPr>
        </p:nvSpPr>
        <p:spPr>
          <a:xfrm>
            <a:off x="838200" y="1766425"/>
            <a:ext cx="6781928" cy="4410538"/>
          </a:xfrm>
        </p:spPr>
        <p:txBody>
          <a:bodyPr vert="horz" lIns="91440" tIns="45720" rIns="91440" bIns="45720" rtlCol="0" anchor="t">
            <a:normAutofit/>
          </a:bodyPr>
          <a:lstStyle/>
          <a:p>
            <a:r>
              <a:rPr lang="en-US" dirty="0">
                <a:latin typeface="Libre Franklin"/>
              </a:rPr>
              <a:t>Central point of contact and referral for students who may be experiencing a personal, academic, financial, wellbeing, or other concern</a:t>
            </a:r>
            <a:endParaRPr lang="en-US" dirty="0"/>
          </a:p>
          <a:p>
            <a:r>
              <a:rPr lang="en-US" dirty="0">
                <a:latin typeface="Libre Franklin"/>
              </a:rPr>
              <a:t>Submitting a referral allows for trained staff to connect with students in need to offer support and resources</a:t>
            </a:r>
          </a:p>
        </p:txBody>
      </p:sp>
      <p:pic>
        <p:nvPicPr>
          <p:cNvPr id="4" name="Picture 3" descr="A qr code with a black and white background&#10;&#10;AI-generated content may be incorrect.">
            <a:extLst>
              <a:ext uri="{FF2B5EF4-FFF2-40B4-BE49-F238E27FC236}">
                <a16:creationId xmlns:a16="http://schemas.microsoft.com/office/drawing/2014/main" id="{B901225D-54FD-03E6-EE41-ADDB70BB08EC}"/>
              </a:ext>
            </a:extLst>
          </p:cNvPr>
          <p:cNvPicPr>
            <a:picLocks noChangeAspect="1"/>
          </p:cNvPicPr>
          <p:nvPr/>
        </p:nvPicPr>
        <p:blipFill>
          <a:blip r:embed="rId3"/>
          <a:stretch>
            <a:fillRect/>
          </a:stretch>
        </p:blipFill>
        <p:spPr>
          <a:xfrm>
            <a:off x="7887420" y="1410419"/>
            <a:ext cx="4022784" cy="4037161"/>
          </a:xfrm>
          <a:prstGeom prst="rect">
            <a:avLst/>
          </a:prstGeom>
        </p:spPr>
      </p:pic>
    </p:spTree>
    <p:extLst>
      <p:ext uri="{BB962C8B-B14F-4D97-AF65-F5344CB8AC3E}">
        <p14:creationId xmlns:p14="http://schemas.microsoft.com/office/powerpoint/2010/main" val="129372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E2F7-9A3E-750A-00C5-6D2C2B1798B7}"/>
              </a:ext>
            </a:extLst>
          </p:cNvPr>
          <p:cNvSpPr>
            <a:spLocks noGrp="1"/>
          </p:cNvSpPr>
          <p:nvPr>
            <p:ph type="title"/>
          </p:nvPr>
        </p:nvSpPr>
        <p:spPr/>
        <p:txBody>
          <a:bodyPr/>
          <a:lstStyle/>
          <a:p>
            <a:r>
              <a:rPr lang="en-US" dirty="0">
                <a:latin typeface="Calibri"/>
                <a:ea typeface="Calibri"/>
                <a:cs typeface="Calibri"/>
              </a:rPr>
              <a:t>Presentations and Programming</a:t>
            </a:r>
            <a:endParaRPr lang="en-US" dirty="0"/>
          </a:p>
        </p:txBody>
      </p:sp>
      <p:sp>
        <p:nvSpPr>
          <p:cNvPr id="3" name="Content Placeholder 2">
            <a:extLst>
              <a:ext uri="{FF2B5EF4-FFF2-40B4-BE49-F238E27FC236}">
                <a16:creationId xmlns:a16="http://schemas.microsoft.com/office/drawing/2014/main" id="{7E92E3EB-101A-BE94-1022-059C152A70B6}"/>
              </a:ext>
            </a:extLst>
          </p:cNvPr>
          <p:cNvSpPr>
            <a:spLocks noGrp="1"/>
          </p:cNvSpPr>
          <p:nvPr>
            <p:ph idx="1"/>
          </p:nvPr>
        </p:nvSpPr>
        <p:spPr/>
        <p:txBody>
          <a:bodyPr vert="horz" lIns="91440" tIns="45720" rIns="91440" bIns="45720" rtlCol="0" anchor="t">
            <a:normAutofit/>
          </a:bodyPr>
          <a:lstStyle/>
          <a:p>
            <a:r>
              <a:rPr lang="en-US" dirty="0">
                <a:latin typeface="Libre Franklin"/>
              </a:rPr>
              <a:t>Presentations, outreach events, and trainings for groups, departments, organizations, and community members</a:t>
            </a:r>
          </a:p>
          <a:p>
            <a:r>
              <a:rPr lang="en-US" dirty="0">
                <a:latin typeface="Libre Franklin"/>
              </a:rPr>
              <a:t>Some topics offered:</a:t>
            </a:r>
          </a:p>
          <a:p>
            <a:pPr lvl="1">
              <a:buFont typeface="Courier New" panose="020B0604020202020204" pitchFamily="34" charset="0"/>
              <a:buChar char="o"/>
            </a:pPr>
            <a:r>
              <a:rPr lang="en-US" dirty="0">
                <a:latin typeface="Libre Franklin"/>
              </a:rPr>
              <a:t>Bystander intervention</a:t>
            </a:r>
          </a:p>
          <a:p>
            <a:pPr lvl="1">
              <a:buFont typeface="Courier New" panose="020B0604020202020204" pitchFamily="34" charset="0"/>
              <a:buChar char="o"/>
            </a:pPr>
            <a:r>
              <a:rPr lang="en-US" dirty="0">
                <a:latin typeface="Libre Franklin"/>
              </a:rPr>
              <a:t>Nutrition/ healthy eating</a:t>
            </a:r>
          </a:p>
          <a:p>
            <a:pPr lvl="1">
              <a:buFont typeface="Courier New" panose="020B0604020202020204" pitchFamily="34" charset="0"/>
              <a:buChar char="o"/>
            </a:pPr>
            <a:r>
              <a:rPr lang="en-US" dirty="0">
                <a:latin typeface="Libre Franklin"/>
              </a:rPr>
              <a:t>Healthy coping skills</a:t>
            </a:r>
          </a:p>
          <a:p>
            <a:pPr lvl="1">
              <a:buFont typeface="Courier New" panose="020B0604020202020204" pitchFamily="34" charset="0"/>
              <a:buChar char="o"/>
            </a:pPr>
            <a:r>
              <a:rPr lang="en-US" dirty="0">
                <a:latin typeface="Libre Franklin"/>
              </a:rPr>
              <a:t>Resource awareness</a:t>
            </a:r>
            <a:endParaRPr lang="en-US" dirty="0"/>
          </a:p>
          <a:p>
            <a:pPr lvl="1">
              <a:buFont typeface="Courier New" panose="020B0604020202020204" pitchFamily="34" charset="0"/>
              <a:buChar char="o"/>
            </a:pPr>
            <a:r>
              <a:rPr lang="en-US" dirty="0">
                <a:latin typeface="Libre Franklin"/>
              </a:rPr>
              <a:t>Stress/ time management</a:t>
            </a:r>
          </a:p>
          <a:p>
            <a:pPr lvl="1">
              <a:buFont typeface="Courier New" panose="020B0604020202020204" pitchFamily="34" charset="0"/>
              <a:buChar char="o"/>
            </a:pPr>
            <a:r>
              <a:rPr lang="en-US" dirty="0">
                <a:latin typeface="Libre Franklin"/>
              </a:rPr>
              <a:t>Resilience, motivation, and self care</a:t>
            </a:r>
          </a:p>
        </p:txBody>
      </p:sp>
    </p:spTree>
    <p:extLst>
      <p:ext uri="{BB962C8B-B14F-4D97-AF65-F5344CB8AC3E}">
        <p14:creationId xmlns:p14="http://schemas.microsoft.com/office/powerpoint/2010/main" val="470674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C8BFB332F1D24FBDA5FA7CDECEBD3E" ma:contentTypeVersion="4" ma:contentTypeDescription="Create a new document." ma:contentTypeScope="" ma:versionID="a038987fc1c9c6be6cca1e8dc53a4bc6">
  <xsd:schema xmlns:xsd="http://www.w3.org/2001/XMLSchema" xmlns:xs="http://www.w3.org/2001/XMLSchema" xmlns:p="http://schemas.microsoft.com/office/2006/metadata/properties" xmlns:ns2="e2034cf7-7842-4e96-b98a-9efe064a28e4" targetNamespace="http://schemas.microsoft.com/office/2006/metadata/properties" ma:root="true" ma:fieldsID="03c1cc96fdd755276bdd1eed3966601f" ns2:_="">
    <xsd:import namespace="e2034cf7-7842-4e96-b98a-9efe064a28e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34cf7-7842-4e96-b98a-9efe064a28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EC6100-88F3-4657-A86B-9E53D010A016}">
  <ds:schemaRefs>
    <ds:schemaRef ds:uri="http://schemas.microsoft.com/sharepoint/v3/contenttype/forms"/>
  </ds:schemaRefs>
</ds:datastoreItem>
</file>

<file path=customXml/itemProps2.xml><?xml version="1.0" encoding="utf-8"?>
<ds:datastoreItem xmlns:ds="http://schemas.openxmlformats.org/officeDocument/2006/customXml" ds:itemID="{7ECAE44B-9271-47A4-A3C2-384634BB3C3A}">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terms/"/>
    <ds:schemaRef ds:uri="http://purl.org/dc/elements/1.1/"/>
    <ds:schemaRef ds:uri="http://schemas.microsoft.com/office/2006/metadata/properties"/>
    <ds:schemaRef ds:uri="8406ae3b-34aa-4470-a9be-d7fd2ad49c12"/>
    <ds:schemaRef ds:uri="581eb825-9c09-4eaa-8321-2f2b2aada7b6"/>
    <ds:schemaRef ds:uri="http://www.w3.org/XML/1998/namespace"/>
  </ds:schemaRefs>
</ds:datastoreItem>
</file>

<file path=customXml/itemProps3.xml><?xml version="1.0" encoding="utf-8"?>
<ds:datastoreItem xmlns:ds="http://schemas.openxmlformats.org/officeDocument/2006/customXml" ds:itemID="{DA85BF9D-3841-40E3-BB88-86E429DDC2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34cf7-7842-4e96-b98a-9efe064a28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TotalTime>
  <Words>0</Words>
  <Application>Microsoft Office PowerPoint</Application>
  <PresentationFormat>Widescreen</PresentationFormat>
  <Paragraphs>0</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Our Services</vt:lpstr>
      <vt:lpstr>Student Well-Being provides counseling services, health promotion initiatives, and prevention programs to empower the S&amp;T community to thrive and enhance personal, academic, and professional success.  </vt:lpstr>
      <vt:lpstr>PowerPoint Presentation</vt:lpstr>
      <vt:lpstr>Overview of Our Services</vt:lpstr>
      <vt:lpstr>Counseling</vt:lpstr>
      <vt:lpstr>Wellness Consultations</vt:lpstr>
      <vt:lpstr>Case Management</vt:lpstr>
      <vt:lpstr>UCARE</vt:lpstr>
      <vt:lpstr>Presentations and Programming</vt:lpstr>
      <vt:lpstr>Bystander Intervention</vt:lpstr>
      <vt:lpstr>Miner Oasis – 202 Norwood Hall</vt:lpstr>
      <vt:lpstr>Miner Oasis - Library</vt:lpstr>
      <vt:lpstr>Joe's PEERS</vt:lpstr>
      <vt:lpstr>Online Resources</vt:lpstr>
      <vt:lpstr>Online Resources Continued</vt:lpstr>
      <vt:lpstr>24/7 Resources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Woods-Buchanan, Laura</cp:lastModifiedBy>
  <cp:revision>307</cp:revision>
  <dcterms:created xsi:type="dcterms:W3CDTF">2013-07-15T20:26:40Z</dcterms:created>
  <dcterms:modified xsi:type="dcterms:W3CDTF">2026-01-06T13:44:30Z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0x010100F8C8BFB332F1D24FBDA5FA7CDECEBD3E</vt:lpwstr>
  </property>
  <property fmtid="{D5CDD505-2E9C-101B-9397-08002B2CF9AE}" pid="3" name="Order">
    <vt:r8>21600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